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6"/>
  </p:notesMasterIdLst>
  <p:sldIdLst>
    <p:sldId id="256" r:id="rId2"/>
    <p:sldId id="257" r:id="rId3"/>
    <p:sldId id="258" r:id="rId4"/>
    <p:sldId id="259" r:id="rId5"/>
    <p:sldId id="260" r:id="rId6"/>
    <p:sldId id="261" r:id="rId7"/>
    <p:sldId id="262" r:id="rId8"/>
    <p:sldId id="263" r:id="rId9"/>
    <p:sldId id="266" r:id="rId10"/>
    <p:sldId id="267" r:id="rId11"/>
    <p:sldId id="268" r:id="rId12"/>
    <p:sldId id="269" r:id="rId13"/>
    <p:sldId id="270" r:id="rId14"/>
    <p:sldId id="271" r:id="rId1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notesMaster" Target="notesMasters/notes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383BA4E6-3052-49DA-AE30-0613A601BD7F}" type="datetimeFigureOut">
              <a:rPr lang="en-US" smtClean="0"/>
              <a:pPr/>
              <a:t>4/3/2020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CD81E5A-E07B-44E6-8EC8-F070453BB9D9}" type="slidenum">
              <a:rPr lang="en-US" smtClean="0"/>
              <a:pPr/>
              <a:t>‹#›</a:t>
            </a:fld>
            <a:endParaRPr lang="en-US"/>
          </a:p>
        </p:txBody>
      </p:sp>
    </p:spTree>
    <p:extLst>
      <p:ext uri="{BB962C8B-B14F-4D97-AF65-F5344CB8AC3E}">
        <p14:creationId xmlns:p14="http://schemas.microsoft.com/office/powerpoint/2010/main" xmlns="" val="178555933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3" name="Group 42"/>
          <p:cNvGrpSpPr/>
          <p:nvPr/>
        </p:nvGrpSpPr>
        <p:grpSpPr>
          <a:xfrm>
            <a:off x="-382404" y="0"/>
            <a:ext cx="9932332" cy="6858000"/>
            <a:chOff x="-382404" y="0"/>
            <a:chExt cx="9932332" cy="6858000"/>
          </a:xfrm>
        </p:grpSpPr>
        <p:grpSp>
          <p:nvGrpSpPr>
            <p:cNvPr id="44" name="Group 44"/>
            <p:cNvGrpSpPr/>
            <p:nvPr/>
          </p:nvGrpSpPr>
          <p:grpSpPr>
            <a:xfrm>
              <a:off x="0" y="0"/>
              <a:ext cx="9144000" cy="6858000"/>
              <a:chOff x="0" y="0"/>
              <a:chExt cx="9144000" cy="6858000"/>
            </a:xfrm>
          </p:grpSpPr>
          <p:grpSp>
            <p:nvGrpSpPr>
              <p:cNvPr id="70" name="Group 4"/>
              <p:cNvGrpSpPr/>
              <p:nvPr/>
            </p:nvGrpSpPr>
            <p:grpSpPr>
              <a:xfrm>
                <a:off x="0" y="0"/>
                <a:ext cx="2514600" cy="6858000"/>
                <a:chOff x="0" y="0"/>
                <a:chExt cx="2514600" cy="6858000"/>
              </a:xfrm>
            </p:grpSpPr>
            <p:sp>
              <p:nvSpPr>
                <p:cNvPr id="115" name="Rectangle 11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6"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7"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1" name="Group 5"/>
              <p:cNvGrpSpPr/>
              <p:nvPr/>
            </p:nvGrpSpPr>
            <p:grpSpPr>
              <a:xfrm>
                <a:off x="422910" y="0"/>
                <a:ext cx="2514600" cy="6858000"/>
                <a:chOff x="0" y="0"/>
                <a:chExt cx="2514600" cy="6858000"/>
              </a:xfrm>
            </p:grpSpPr>
            <p:sp>
              <p:nvSpPr>
                <p:cNvPr id="85" name="Rectangle 84"/>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11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1" name="Rectangle 80"/>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5" name="Freeform 44"/>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Freeform 51"/>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3" name="Hexagon 52"/>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Freeform 57"/>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Freeform 67"/>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Freeform 68"/>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7" name="Rectangle 46"/>
          <p:cNvSpPr/>
          <p:nvPr/>
        </p:nvSpPr>
        <p:spPr>
          <a:xfrm>
            <a:off x="4649096" y="-21511"/>
            <a:ext cx="3505200" cy="2312889"/>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ctrTitle"/>
          </p:nvPr>
        </p:nvSpPr>
        <p:spPr>
          <a:xfrm>
            <a:off x="4733365" y="2708476"/>
            <a:ext cx="3313355" cy="1702160"/>
          </a:xfrm>
        </p:spPr>
        <p:txBody>
          <a:bodyPr>
            <a:normAutofit/>
          </a:bodyPr>
          <a:lstStyle>
            <a:lvl1pPr>
              <a:defRPr sz="3600"/>
            </a:lvl1pPr>
          </a:lstStyle>
          <a:p>
            <a:r>
              <a:rPr lang="en-US" smtClean="0"/>
              <a:t>Click to edit Master title style</a:t>
            </a:r>
            <a:endParaRPr lang="en-US" dirty="0"/>
          </a:p>
        </p:txBody>
      </p:sp>
      <p:sp>
        <p:nvSpPr>
          <p:cNvPr id="3" name="Subtitle 2"/>
          <p:cNvSpPr>
            <a:spLocks noGrp="1"/>
          </p:cNvSpPr>
          <p:nvPr>
            <p:ph type="subTitle" idx="1"/>
          </p:nvPr>
        </p:nvSpPr>
        <p:spPr>
          <a:xfrm>
            <a:off x="4733365" y="4421080"/>
            <a:ext cx="3309803" cy="1260629"/>
          </a:xfrm>
        </p:spPr>
        <p:txBody>
          <a:bodyPr>
            <a:normAutofit/>
          </a:bodyPr>
          <a:lstStyle>
            <a:lvl1pPr marL="0" indent="0" algn="l">
              <a:buNone/>
              <a:defRPr sz="1800">
                <a:solidFill>
                  <a:srgbClr val="42424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4738744" y="1516828"/>
            <a:ext cx="2133600" cy="750981"/>
          </a:xfrm>
        </p:spPr>
        <p:txBody>
          <a:bodyPr anchor="b"/>
          <a:lstStyle>
            <a:lvl1pPr algn="l">
              <a:defRPr sz="2400"/>
            </a:lvl1pPr>
          </a:lstStyle>
          <a:p>
            <a:fld id="{1D8BD707-D9CF-40AE-B4C6-C98DA3205C09}" type="datetimeFigureOut">
              <a:rPr lang="en-US" smtClean="0"/>
              <a:pPr/>
              <a:t>4/3/2020</a:t>
            </a:fld>
            <a:endParaRPr lang="en-US"/>
          </a:p>
        </p:txBody>
      </p:sp>
      <p:sp>
        <p:nvSpPr>
          <p:cNvPr id="50" name="Rectangle 49"/>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Footer Placeholder 4"/>
          <p:cNvSpPr>
            <a:spLocks noGrp="1"/>
          </p:cNvSpPr>
          <p:nvPr>
            <p:ph type="ftr" sz="quarter" idx="11"/>
          </p:nvPr>
        </p:nvSpPr>
        <p:spPr>
          <a:xfrm>
            <a:off x="5303520" y="5719966"/>
            <a:ext cx="2831592" cy="365125"/>
          </a:xfrm>
        </p:spPr>
        <p:txBody>
          <a:bodyPr>
            <a:normAutofit/>
          </a:bodyPr>
          <a:lstStyle>
            <a:lvl1pPr>
              <a:defRPr>
                <a:solidFill>
                  <a:schemeClr val="accent1"/>
                </a:solidFill>
              </a:defRPr>
            </a:lvl1pPr>
          </a:lstStyle>
          <a:p>
            <a:endParaRPr lang="en-US"/>
          </a:p>
        </p:txBody>
      </p:sp>
      <p:sp>
        <p:nvSpPr>
          <p:cNvPr id="6" name="Slide Number Placeholder 5"/>
          <p:cNvSpPr>
            <a:spLocks noGrp="1"/>
          </p:cNvSpPr>
          <p:nvPr>
            <p:ph type="sldNum" sz="quarter" idx="12"/>
          </p:nvPr>
        </p:nvSpPr>
        <p:spPr>
          <a:xfrm>
            <a:off x="4649096" y="5719966"/>
            <a:ext cx="643666" cy="365125"/>
          </a:xfrm>
        </p:spPr>
        <p:txBody>
          <a:bodyPr/>
          <a:lstStyle>
            <a:lvl1pPr>
              <a:defRPr>
                <a:solidFill>
                  <a:schemeClr val="accent1"/>
                </a:solidFill>
              </a:defRPr>
            </a:lvl1pPr>
          </a:lstStyle>
          <a:p>
            <a:fld id="{B6F15528-21DE-4FAA-801E-634DDDAF4B2B}" type="slidenum">
              <a:rPr lang="en-US" smtClean="0"/>
              <a:pPr/>
              <a:t>‹#›</a:t>
            </a:fld>
            <a:endParaRPr lang="en-US"/>
          </a:p>
        </p:txBody>
      </p:sp>
      <p:sp>
        <p:nvSpPr>
          <p:cNvPr id="89" name="Rectangle 88"/>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030147"/>
            <a:ext cx="1484453" cy="4780344"/>
          </a:xfrm>
        </p:spPr>
        <p:txBody>
          <a:bodyPr vert="eaVert" anchor="ctr"/>
          <a:lstStyle/>
          <a:p>
            <a:r>
              <a:rPr lang="en-US" smtClean="0"/>
              <a:t>Click to edit Master title style</a:t>
            </a:r>
            <a:endParaRPr lang="en-US"/>
          </a:p>
        </p:txBody>
      </p:sp>
      <p:sp>
        <p:nvSpPr>
          <p:cNvPr id="3" name="Vertical Text Placeholder 2"/>
          <p:cNvSpPr>
            <a:spLocks noGrp="1"/>
          </p:cNvSpPr>
          <p:nvPr>
            <p:ph type="body" orient="vert" idx="1"/>
          </p:nvPr>
        </p:nvSpPr>
        <p:spPr>
          <a:xfrm>
            <a:off x="1053296" y="1030147"/>
            <a:ext cx="5423704" cy="478034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58645" y="2900829"/>
            <a:ext cx="6637468" cy="1362075"/>
          </a:xfrm>
        </p:spPr>
        <p:txBody>
          <a:bodyPr anchor="b"/>
          <a:lstStyle>
            <a:lvl1pPr algn="l">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258645" y="4267200"/>
            <a:ext cx="6637467" cy="1520413"/>
          </a:xfrm>
        </p:spPr>
        <p:txBody>
          <a:bodyPr anchor="t"/>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042416" y="2313432"/>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1" name="Content Placeholder 10"/>
          <p:cNvSpPr>
            <a:spLocks noGrp="1"/>
          </p:cNvSpPr>
          <p:nvPr>
            <p:ph sz="quarter" idx="14"/>
          </p:nvPr>
        </p:nvSpPr>
        <p:spPr>
          <a:xfrm>
            <a:off x="4645152" y="2313431"/>
            <a:ext cx="3419856" cy="349300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412111" y="2316009"/>
            <a:ext cx="3057148"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41721"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011837" y="2316010"/>
            <a:ext cx="3055717" cy="639762"/>
          </a:xfrm>
        </p:spPr>
        <p:txBody>
          <a:bodyPr anchor="b"/>
          <a:lstStyle>
            <a:lvl1pPr marL="0" indent="0">
              <a:buNone/>
              <a:defRPr sz="2400" b="1">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152" y="2974694"/>
            <a:ext cx="3419856" cy="2835797"/>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2" name="Group 4"/>
              <p:cNvGrpSpPr/>
              <p:nvPr/>
            </p:nvGrpSpPr>
            <p:grpSpPr>
              <a:xfrm>
                <a:off x="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3" name="Group 5"/>
              <p:cNvGrpSpPr/>
              <p:nvPr/>
            </p:nvGrpSpPr>
            <p:grpSpPr>
              <a:xfrm>
                <a:off x="42291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4" name="Group 9"/>
              <p:cNvGrpSpPr/>
              <p:nvPr/>
            </p:nvGrpSpPr>
            <p:grpSpPr>
              <a:xfrm rot="10800000">
                <a:off x="6629400" y="0"/>
                <a:ext cx="2514600" cy="6858000"/>
                <a:chOff x="0" y="0"/>
                <a:chExt cx="2514600" cy="6858000"/>
              </a:xfrm>
            </p:grpSpPr>
            <p:sp>
              <p:nvSpPr>
                <p:cNvPr id="78" name="Rectangle 77"/>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5" name="Rectangle 74"/>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6" name="Rectangle 75"/>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7" name="Rectangle 76"/>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7" name="Freeform 46"/>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Freeform 50"/>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2" name="Hexagon 51"/>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Hexagon 54"/>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Freeform 58"/>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Hexagon 62"/>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Freeform 69"/>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Freeform 70"/>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Rectangle 45"/>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Rectangle 56"/>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58" name="Rectangle 57"/>
          <p:cNvSpPr/>
          <p:nvPr/>
        </p:nvSpPr>
        <p:spPr>
          <a:xfrm>
            <a:off x="905571" y="601883"/>
            <a:ext cx="3562257" cy="5648445"/>
          </a:xfrm>
          <a:prstGeom prst="rect">
            <a:avLst/>
          </a:prstGeom>
          <a:solidFill>
            <a:schemeClr val="bg1"/>
          </a:solidFill>
          <a:ln w="31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Content Placeholder 2"/>
          <p:cNvSpPr>
            <a:spLocks noGrp="1"/>
          </p:cNvSpPr>
          <p:nvPr>
            <p:ph idx="1"/>
          </p:nvPr>
        </p:nvSpPr>
        <p:spPr>
          <a:xfrm>
            <a:off x="1145894" y="856527"/>
            <a:ext cx="3090440" cy="5150734"/>
          </a:xfrm>
        </p:spPr>
        <p:txBody>
          <a:bodyP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61" name="Rectangle 60"/>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2" name="Title 1"/>
          <p:cNvSpPr>
            <a:spLocks noGrp="1"/>
          </p:cNvSpPr>
          <p:nvPr>
            <p:ph type="title"/>
          </p:nvPr>
        </p:nvSpPr>
        <p:spPr>
          <a:xfrm>
            <a:off x="4739833" y="2657434"/>
            <a:ext cx="3304572" cy="1463153"/>
          </a:xfrm>
        </p:spPr>
        <p:txBody>
          <a:bodyPr anchor="b">
            <a:normAutofit/>
          </a:bodyPr>
          <a:lstStyle>
            <a:lvl1pPr algn="l">
              <a:defRPr sz="2800" b="0"/>
            </a:lvl1pPr>
          </a:lstStyle>
          <a:p>
            <a:r>
              <a:rPr lang="en-US" smtClean="0"/>
              <a:t>Click to edit Master title style</a:t>
            </a:r>
            <a:endParaRPr lang="en-US"/>
          </a:p>
        </p:txBody>
      </p:sp>
      <p:sp>
        <p:nvSpPr>
          <p:cNvPr id="4" name="Text Placeholder 3"/>
          <p:cNvSpPr>
            <a:spLocks noGrp="1"/>
          </p:cNvSpPr>
          <p:nvPr>
            <p:ph type="body" sz="half" idx="2"/>
          </p:nvPr>
        </p:nvSpPr>
        <p:spPr>
          <a:xfrm>
            <a:off x="4736592" y="4136994"/>
            <a:ext cx="3298784" cy="1517904"/>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44" name="Group 43"/>
          <p:cNvGrpSpPr/>
          <p:nvPr/>
        </p:nvGrpSpPr>
        <p:grpSpPr>
          <a:xfrm>
            <a:off x="-382404" y="0"/>
            <a:ext cx="9932332" cy="6858000"/>
            <a:chOff x="-382404" y="0"/>
            <a:chExt cx="9932332" cy="6858000"/>
          </a:xfrm>
        </p:grpSpPr>
        <p:grpSp>
          <p:nvGrpSpPr>
            <p:cNvPr id="45" name="Group 44"/>
            <p:cNvGrpSpPr/>
            <p:nvPr/>
          </p:nvGrpSpPr>
          <p:grpSpPr>
            <a:xfrm>
              <a:off x="0" y="0"/>
              <a:ext cx="9144000" cy="6858000"/>
              <a:chOff x="0" y="0"/>
              <a:chExt cx="9144000" cy="6858000"/>
            </a:xfrm>
          </p:grpSpPr>
          <p:grpSp>
            <p:nvGrpSpPr>
              <p:cNvPr id="75" name="Group 4"/>
              <p:cNvGrpSpPr/>
              <p:nvPr/>
            </p:nvGrpSpPr>
            <p:grpSpPr>
              <a:xfrm>
                <a:off x="0" y="0"/>
                <a:ext cx="2514600" cy="6858000"/>
                <a:chOff x="0" y="0"/>
                <a:chExt cx="2514600" cy="6858000"/>
              </a:xfrm>
            </p:grpSpPr>
            <p:sp>
              <p:nvSpPr>
                <p:cNvPr id="87" name="Rectangle 8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8"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9"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6" name="Group 5"/>
              <p:cNvGrpSpPr/>
              <p:nvPr/>
            </p:nvGrpSpPr>
            <p:grpSpPr>
              <a:xfrm>
                <a:off x="422910" y="0"/>
                <a:ext cx="2514600" cy="6858000"/>
                <a:chOff x="0" y="0"/>
                <a:chExt cx="2514600" cy="6858000"/>
              </a:xfrm>
            </p:grpSpPr>
            <p:sp>
              <p:nvSpPr>
                <p:cNvPr id="84" name="Rectangle 83"/>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5" name="Rectangle 84"/>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6" name="Rectangle 85"/>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77" name="Group 9"/>
              <p:cNvGrpSpPr/>
              <p:nvPr/>
            </p:nvGrpSpPr>
            <p:grpSpPr>
              <a:xfrm rot="10800000">
                <a:off x="6629400" y="0"/>
                <a:ext cx="2514600" cy="6858000"/>
                <a:chOff x="0" y="0"/>
                <a:chExt cx="2514600" cy="6858000"/>
              </a:xfrm>
            </p:grpSpPr>
            <p:sp>
              <p:nvSpPr>
                <p:cNvPr id="81" name="Rectangle 80"/>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2" name="Rectangle 81"/>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3" name="Rectangle 82"/>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78" name="Rectangle 77"/>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9" name="Rectangle 78"/>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0" name="Rectangle 79"/>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6" name="Freeform 45"/>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8" name="Freeform 47"/>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Freeform 49"/>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1" name="Hexagon 50"/>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1" name="Hexagon 60"/>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2" name="Hexagon 61"/>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3" name="Freeform 62"/>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4" name="Hexagon 63"/>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5" name="Hexagon 64"/>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6" name="Hexagon 65"/>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7" name="Hexagon 66"/>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8" name="Hexagon 67"/>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9" name="Hexagon 68"/>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Hexagon 69"/>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Hexagon 70"/>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2" name="Hexagon 71"/>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3" name="Freeform 72"/>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4" name="Freeform 73"/>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94" name="Rectangle 93"/>
          <p:cNvSpPr/>
          <p:nvPr/>
        </p:nvSpPr>
        <p:spPr>
          <a:xfrm>
            <a:off x="4561242" y="-21511"/>
            <a:ext cx="3679116" cy="6271840"/>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1" name="Rectangle 10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2" name="Rectangle 101"/>
          <p:cNvSpPr/>
          <p:nvPr/>
        </p:nvSpPr>
        <p:spPr>
          <a:xfrm>
            <a:off x="905571" y="601883"/>
            <a:ext cx="3562257" cy="5648445"/>
          </a:xfrm>
          <a:prstGeom prst="rect">
            <a:avLst/>
          </a:prstGeom>
          <a:solidFill>
            <a:srgbClr val="FFFFFF"/>
          </a:solidFill>
          <a:ln w="3175">
            <a:solidFill>
              <a:schemeClr val="tx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4650889" y="6088284"/>
            <a:ext cx="3505200" cy="817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a:xfrm>
            <a:off x="4734424" y="2660904"/>
            <a:ext cx="3300984" cy="1463040"/>
          </a:xfrm>
        </p:spPr>
        <p:txBody>
          <a:bodyPr anchor="b">
            <a:normAutofit/>
          </a:bodyPr>
          <a:lstStyle>
            <a:lvl1pPr algn="l">
              <a:defRPr sz="2800" b="0"/>
            </a:lvl1pPr>
          </a:lstStyle>
          <a:p>
            <a:r>
              <a:rPr lang="en-US" smtClean="0"/>
              <a:t>Click to edit Master title style</a:t>
            </a:r>
            <a:endParaRPr lang="en-US"/>
          </a:p>
        </p:txBody>
      </p:sp>
      <p:sp>
        <p:nvSpPr>
          <p:cNvPr id="3" name="Picture Placeholder 2"/>
          <p:cNvSpPr>
            <a:spLocks noGrp="1"/>
          </p:cNvSpPr>
          <p:nvPr>
            <p:ph type="pic" idx="1"/>
          </p:nvPr>
        </p:nvSpPr>
        <p:spPr>
          <a:xfrm>
            <a:off x="1005208" y="693795"/>
            <a:ext cx="3359623" cy="5468112"/>
          </a:xfrm>
        </p:spPr>
        <p:txBody>
          <a:bodyPr/>
          <a:lstStyle>
            <a:lvl1pPr marL="0" indent="0">
              <a:buNone/>
              <a:defRPr sz="3200">
                <a:solidFill>
                  <a:schemeClr val="accent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734630" y="4133088"/>
            <a:ext cx="3300573" cy="1519561"/>
          </a:xfrm>
        </p:spPr>
        <p:txBody>
          <a:bodyPr>
            <a:normAutofit/>
          </a:bodyPr>
          <a:lstStyle>
            <a:lvl1pPr marL="0" indent="0">
              <a:buNone/>
              <a:defRPr sz="1600">
                <a:solidFill>
                  <a:srgbClr val="42424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a:xfrm>
            <a:off x="4641448" y="5724835"/>
            <a:ext cx="3493664" cy="365125"/>
          </a:xfrm>
        </p:spPr>
        <p:txBody>
          <a:bodyPr>
            <a:normAutofit/>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42" name="Group 41"/>
          <p:cNvGrpSpPr/>
          <p:nvPr/>
        </p:nvGrpSpPr>
        <p:grpSpPr>
          <a:xfrm>
            <a:off x="-304800" y="0"/>
            <a:ext cx="9932332" cy="6858000"/>
            <a:chOff x="-382404" y="0"/>
            <a:chExt cx="9932332" cy="6858000"/>
          </a:xfrm>
        </p:grpSpPr>
        <p:grpSp>
          <p:nvGrpSpPr>
            <p:cNvPr id="43" name="Group 44"/>
            <p:cNvGrpSpPr/>
            <p:nvPr/>
          </p:nvGrpSpPr>
          <p:grpSpPr>
            <a:xfrm>
              <a:off x="0" y="0"/>
              <a:ext cx="9144000" cy="6858000"/>
              <a:chOff x="0" y="0"/>
              <a:chExt cx="9144000" cy="6858000"/>
            </a:xfrm>
          </p:grpSpPr>
          <p:grpSp>
            <p:nvGrpSpPr>
              <p:cNvPr id="101" name="Group 4"/>
              <p:cNvGrpSpPr/>
              <p:nvPr/>
            </p:nvGrpSpPr>
            <p:grpSpPr>
              <a:xfrm>
                <a:off x="0" y="0"/>
                <a:ext cx="2514600" cy="6858000"/>
                <a:chOff x="0" y="0"/>
                <a:chExt cx="2514600" cy="6858000"/>
              </a:xfrm>
            </p:grpSpPr>
            <p:sp>
              <p:nvSpPr>
                <p:cNvPr id="113" name="Rectangle 112"/>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4" name="Rectangle 2"/>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5" name="Rectangle 3"/>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2" name="Group 5"/>
              <p:cNvGrpSpPr/>
              <p:nvPr/>
            </p:nvGrpSpPr>
            <p:grpSpPr>
              <a:xfrm>
                <a:off x="422910" y="0"/>
                <a:ext cx="2514600" cy="6858000"/>
                <a:chOff x="0" y="0"/>
                <a:chExt cx="2514600" cy="6858000"/>
              </a:xfrm>
            </p:grpSpPr>
            <p:sp>
              <p:nvSpPr>
                <p:cNvPr id="110" name="Rectangle 109"/>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1" name="Rectangle 110"/>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2" name="Rectangle 111"/>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03" name="Group 9"/>
              <p:cNvGrpSpPr/>
              <p:nvPr/>
            </p:nvGrpSpPr>
            <p:grpSpPr>
              <a:xfrm rot="10800000">
                <a:off x="6629400" y="0"/>
                <a:ext cx="2514600" cy="6858000"/>
                <a:chOff x="0" y="0"/>
                <a:chExt cx="2514600" cy="6858000"/>
              </a:xfrm>
            </p:grpSpPr>
            <p:sp>
              <p:nvSpPr>
                <p:cNvPr id="107" name="Rectangle 106"/>
                <p:cNvSpPr/>
                <p:nvPr/>
              </p:nvSpPr>
              <p:spPr>
                <a:xfrm>
                  <a:off x="914400" y="0"/>
                  <a:ext cx="1600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8" name="Rectangle 107"/>
                <p:cNvSpPr/>
                <p:nvPr/>
              </p:nvSpPr>
              <p:spPr>
                <a:xfrm>
                  <a:off x="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9" name="Rectangle 108"/>
                <p:cNvSpPr/>
                <p:nvPr/>
              </p:nvSpPr>
              <p:spPr>
                <a:xfrm>
                  <a:off x="2286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4" name="Rectangle 103"/>
              <p:cNvSpPr/>
              <p:nvPr/>
            </p:nvSpPr>
            <p:spPr>
              <a:xfrm>
                <a:off x="3810000" y="0"/>
                <a:ext cx="28194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5" name="Rectangle 104"/>
              <p:cNvSpPr/>
              <p:nvPr/>
            </p:nvSpPr>
            <p:spPr>
              <a:xfrm>
                <a:off x="2895600" y="0"/>
                <a:ext cx="4572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 name="Rectangle 105"/>
              <p:cNvSpPr/>
              <p:nvPr/>
            </p:nvSpPr>
            <p:spPr>
              <a:xfrm>
                <a:off x="3124200" y="0"/>
                <a:ext cx="762000" cy="6858000"/>
              </a:xfrm>
              <a:prstGeom prst="rect">
                <a:avLst/>
              </a:prstGeom>
              <a:solidFill>
                <a:schemeClr val="bg1">
                  <a:alpha val="1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44" name="Freeform 43"/>
            <p:cNvSpPr/>
            <p:nvPr/>
          </p:nvSpPr>
          <p:spPr>
            <a:xfrm>
              <a:off x="-11875" y="5035138"/>
              <a:ext cx="9144000" cy="1175655"/>
            </a:xfrm>
            <a:custGeom>
              <a:avLst/>
              <a:gdLst>
                <a:gd name="connsiteX0" fmla="*/ 0 w 9144000"/>
                <a:gd name="connsiteY0" fmla="*/ 1116280 h 1175656"/>
                <a:gd name="connsiteX1" fmla="*/ 1674420 w 9144000"/>
                <a:gd name="connsiteY1" fmla="*/ 1163781 h 1175656"/>
                <a:gd name="connsiteX2" fmla="*/ 4120737 w 9144000"/>
                <a:gd name="connsiteY2" fmla="*/ 1045028 h 1175656"/>
                <a:gd name="connsiteX3" fmla="*/ 7172696 w 9144000"/>
                <a:gd name="connsiteY3" fmla="*/ 605641 h 1175656"/>
                <a:gd name="connsiteX4" fmla="*/ 9144000 w 9144000"/>
                <a:gd name="connsiteY4" fmla="*/ 0 h 1175656"/>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270659 h 1330035"/>
                <a:gd name="connsiteX1" fmla="*/ 1674420 w 9144000"/>
                <a:gd name="connsiteY1" fmla="*/ 1318160 h 1330035"/>
                <a:gd name="connsiteX2" fmla="*/ 4120737 w 9144000"/>
                <a:gd name="connsiteY2" fmla="*/ 1199407 h 1330035"/>
                <a:gd name="connsiteX3" fmla="*/ 7172696 w 9144000"/>
                <a:gd name="connsiteY3" fmla="*/ 760020 h 1330035"/>
                <a:gd name="connsiteX4" fmla="*/ 9144000 w 9144000"/>
                <a:gd name="connsiteY4" fmla="*/ 0 h 1330035"/>
                <a:gd name="connsiteX0" fmla="*/ 0 w 9144000"/>
                <a:gd name="connsiteY0" fmla="*/ 1116279 h 1175655"/>
                <a:gd name="connsiteX1" fmla="*/ 1674420 w 9144000"/>
                <a:gd name="connsiteY1" fmla="*/ 1163780 h 1175655"/>
                <a:gd name="connsiteX2" fmla="*/ 4120737 w 9144000"/>
                <a:gd name="connsiteY2" fmla="*/ 1045027 h 1175655"/>
                <a:gd name="connsiteX3" fmla="*/ 7172696 w 9144000"/>
                <a:gd name="connsiteY3" fmla="*/ 605640 h 1175655"/>
                <a:gd name="connsiteX4" fmla="*/ 9144000 w 9144000"/>
                <a:gd name="connsiteY4" fmla="*/ 0 h 117565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1175655">
                  <a:moveTo>
                    <a:pt x="0" y="1116279"/>
                  </a:moveTo>
                  <a:cubicBezTo>
                    <a:pt x="493815" y="1145967"/>
                    <a:pt x="987631" y="1175655"/>
                    <a:pt x="1674420" y="1163780"/>
                  </a:cubicBezTo>
                  <a:cubicBezTo>
                    <a:pt x="2361209" y="1151905"/>
                    <a:pt x="3204358" y="1138050"/>
                    <a:pt x="4120737" y="1045027"/>
                  </a:cubicBezTo>
                  <a:cubicBezTo>
                    <a:pt x="5037116" y="952004"/>
                    <a:pt x="6335486" y="779811"/>
                    <a:pt x="7172696" y="605640"/>
                  </a:cubicBezTo>
                  <a:cubicBezTo>
                    <a:pt x="8009907" y="431469"/>
                    <a:pt x="8866910" y="154379"/>
                    <a:pt x="9144000" y="0"/>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5" name="Freeform 44"/>
            <p:cNvSpPr/>
            <p:nvPr/>
          </p:nvSpPr>
          <p:spPr>
            <a:xfrm>
              <a:off x="-11875" y="3467595"/>
              <a:ext cx="9144000" cy="890650"/>
            </a:xfrm>
            <a:custGeom>
              <a:avLst/>
              <a:gdLst>
                <a:gd name="connsiteX0" fmla="*/ 0 w 9144000"/>
                <a:gd name="connsiteY0" fmla="*/ 890650 h 890650"/>
                <a:gd name="connsiteX1" fmla="*/ 1045028 w 9144000"/>
                <a:gd name="connsiteY1" fmla="*/ 475013 h 890650"/>
                <a:gd name="connsiteX2" fmla="*/ 3111335 w 9144000"/>
                <a:gd name="connsiteY2" fmla="*/ 71252 h 890650"/>
                <a:gd name="connsiteX3" fmla="*/ 5913911 w 9144000"/>
                <a:gd name="connsiteY3" fmla="*/ 71252 h 890650"/>
                <a:gd name="connsiteX4" fmla="*/ 9144000 w 9144000"/>
                <a:gd name="connsiteY4" fmla="*/ 498764 h 89065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9144000" h="890650">
                  <a:moveTo>
                    <a:pt x="0" y="890650"/>
                  </a:moveTo>
                  <a:cubicBezTo>
                    <a:pt x="263236" y="751114"/>
                    <a:pt x="526472" y="611579"/>
                    <a:pt x="1045028" y="475013"/>
                  </a:cubicBezTo>
                  <a:cubicBezTo>
                    <a:pt x="1563584" y="338447"/>
                    <a:pt x="2299855" y="138545"/>
                    <a:pt x="3111335" y="71252"/>
                  </a:cubicBezTo>
                  <a:cubicBezTo>
                    <a:pt x="3922815" y="3959"/>
                    <a:pt x="4908467" y="0"/>
                    <a:pt x="5913911" y="71252"/>
                  </a:cubicBezTo>
                  <a:cubicBezTo>
                    <a:pt x="6919355" y="142504"/>
                    <a:pt x="8595756" y="427512"/>
                    <a:pt x="9144000" y="498764"/>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6" name="Freeform 45"/>
            <p:cNvSpPr/>
            <p:nvPr/>
          </p:nvSpPr>
          <p:spPr>
            <a:xfrm>
              <a:off x="-23751" y="5640779"/>
              <a:ext cx="3004457" cy="1211283"/>
            </a:xfrm>
            <a:custGeom>
              <a:avLst/>
              <a:gdLst>
                <a:gd name="connsiteX0" fmla="*/ 0 w 3004457"/>
                <a:gd name="connsiteY0" fmla="*/ 0 h 1211283"/>
                <a:gd name="connsiteX1" fmla="*/ 3004457 w 3004457"/>
                <a:gd name="connsiteY1" fmla="*/ 1211283 h 1211283"/>
              </a:gdLst>
              <a:ahLst/>
              <a:cxnLst>
                <a:cxn ang="0">
                  <a:pos x="connsiteX0" y="connsiteY0"/>
                </a:cxn>
                <a:cxn ang="0">
                  <a:pos x="connsiteX1" y="connsiteY1"/>
                </a:cxn>
              </a:cxnLst>
              <a:rect l="l" t="t" r="r" b="b"/>
              <a:pathLst>
                <a:path w="3004457" h="1211283">
                  <a:moveTo>
                    <a:pt x="0" y="0"/>
                  </a:moveTo>
                  <a:cubicBezTo>
                    <a:pt x="1103415" y="501732"/>
                    <a:pt x="2206831" y="1003465"/>
                    <a:pt x="3004457" y="1211283"/>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7" name="Freeform 46"/>
            <p:cNvSpPr/>
            <p:nvPr/>
          </p:nvSpPr>
          <p:spPr>
            <a:xfrm>
              <a:off x="-11875" y="5284519"/>
              <a:ext cx="9144000" cy="1478478"/>
            </a:xfrm>
            <a:custGeom>
              <a:avLst/>
              <a:gdLst>
                <a:gd name="connsiteX0" fmla="*/ 0 w 9144000"/>
                <a:gd name="connsiteY0" fmla="*/ 0 h 1478478"/>
                <a:gd name="connsiteX1" fmla="*/ 1104405 w 9144000"/>
                <a:gd name="connsiteY1" fmla="*/ 344385 h 1478478"/>
                <a:gd name="connsiteX2" fmla="*/ 3194462 w 9144000"/>
                <a:gd name="connsiteY2" fmla="*/ 866899 h 1478478"/>
                <a:gd name="connsiteX3" fmla="*/ 5676405 w 9144000"/>
                <a:gd name="connsiteY3" fmla="*/ 1282536 h 1478478"/>
                <a:gd name="connsiteX4" fmla="*/ 7730836 w 9144000"/>
                <a:gd name="connsiteY4" fmla="*/ 1448790 h 1478478"/>
                <a:gd name="connsiteX5" fmla="*/ 8573984 w 9144000"/>
                <a:gd name="connsiteY5" fmla="*/ 1460665 h 1478478"/>
                <a:gd name="connsiteX6" fmla="*/ 9144000 w 9144000"/>
                <a:gd name="connsiteY6" fmla="*/ 1425039 h 147847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44000" h="1478478">
                  <a:moveTo>
                    <a:pt x="0" y="0"/>
                  </a:moveTo>
                  <a:cubicBezTo>
                    <a:pt x="285997" y="99951"/>
                    <a:pt x="571995" y="199902"/>
                    <a:pt x="1104405" y="344385"/>
                  </a:cubicBezTo>
                  <a:cubicBezTo>
                    <a:pt x="1636815" y="488868"/>
                    <a:pt x="2432462" y="710541"/>
                    <a:pt x="3194462" y="866899"/>
                  </a:cubicBezTo>
                  <a:cubicBezTo>
                    <a:pt x="3956462" y="1023258"/>
                    <a:pt x="4920343" y="1185554"/>
                    <a:pt x="5676405" y="1282536"/>
                  </a:cubicBezTo>
                  <a:cubicBezTo>
                    <a:pt x="6432467" y="1379518"/>
                    <a:pt x="7247906" y="1419102"/>
                    <a:pt x="7730836" y="1448790"/>
                  </a:cubicBezTo>
                  <a:cubicBezTo>
                    <a:pt x="8213766" y="1478478"/>
                    <a:pt x="8338457" y="1464623"/>
                    <a:pt x="8573984" y="1460665"/>
                  </a:cubicBezTo>
                  <a:cubicBezTo>
                    <a:pt x="8809511" y="1456707"/>
                    <a:pt x="8976755" y="1440873"/>
                    <a:pt x="9144000" y="1425039"/>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49" name="Freeform 48"/>
            <p:cNvSpPr/>
            <p:nvPr/>
          </p:nvSpPr>
          <p:spPr>
            <a:xfrm>
              <a:off x="2137558" y="5132120"/>
              <a:ext cx="6982691" cy="1719942"/>
            </a:xfrm>
            <a:custGeom>
              <a:avLst/>
              <a:gdLst>
                <a:gd name="connsiteX0" fmla="*/ 0 w 6982691"/>
                <a:gd name="connsiteY0" fmla="*/ 1719942 h 1719942"/>
                <a:gd name="connsiteX1" fmla="*/ 546265 w 6982691"/>
                <a:gd name="connsiteY1" fmla="*/ 1185553 h 1719942"/>
                <a:gd name="connsiteX2" fmla="*/ 1330037 w 6982691"/>
                <a:gd name="connsiteY2" fmla="*/ 710540 h 1719942"/>
                <a:gd name="connsiteX3" fmla="*/ 2078182 w 6982691"/>
                <a:gd name="connsiteY3" fmla="*/ 437407 h 1719942"/>
                <a:gd name="connsiteX4" fmla="*/ 3348842 w 6982691"/>
                <a:gd name="connsiteY4" fmla="*/ 152399 h 1719942"/>
                <a:gd name="connsiteX5" fmla="*/ 4001985 w 6982691"/>
                <a:gd name="connsiteY5" fmla="*/ 69272 h 1719942"/>
                <a:gd name="connsiteX6" fmla="*/ 5047013 w 6982691"/>
                <a:gd name="connsiteY6" fmla="*/ 9896 h 1719942"/>
                <a:gd name="connsiteX7" fmla="*/ 5890161 w 6982691"/>
                <a:gd name="connsiteY7" fmla="*/ 9896 h 1719942"/>
                <a:gd name="connsiteX8" fmla="*/ 6495803 w 6982691"/>
                <a:gd name="connsiteY8" fmla="*/ 9896 h 1719942"/>
                <a:gd name="connsiteX9" fmla="*/ 6899564 w 6982691"/>
                <a:gd name="connsiteY9" fmla="*/ 33646 h 1719942"/>
                <a:gd name="connsiteX10" fmla="*/ 6982691 w 6982691"/>
                <a:gd name="connsiteY10" fmla="*/ 45522 h 171994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Lst>
              <a:rect l="l" t="t" r="r" b="b"/>
              <a:pathLst>
                <a:path w="6982691" h="1719942">
                  <a:moveTo>
                    <a:pt x="0" y="1719942"/>
                  </a:moveTo>
                  <a:cubicBezTo>
                    <a:pt x="162296" y="1536864"/>
                    <a:pt x="324592" y="1353787"/>
                    <a:pt x="546265" y="1185553"/>
                  </a:cubicBezTo>
                  <a:cubicBezTo>
                    <a:pt x="767938" y="1017319"/>
                    <a:pt x="1074718" y="835231"/>
                    <a:pt x="1330037" y="710540"/>
                  </a:cubicBezTo>
                  <a:cubicBezTo>
                    <a:pt x="1585356" y="585849"/>
                    <a:pt x="1741715" y="530430"/>
                    <a:pt x="2078182" y="437407"/>
                  </a:cubicBezTo>
                  <a:cubicBezTo>
                    <a:pt x="2414649" y="344384"/>
                    <a:pt x="3028208" y="213755"/>
                    <a:pt x="3348842" y="152399"/>
                  </a:cubicBezTo>
                  <a:cubicBezTo>
                    <a:pt x="3669476" y="91043"/>
                    <a:pt x="3718957" y="93022"/>
                    <a:pt x="4001985" y="69272"/>
                  </a:cubicBezTo>
                  <a:cubicBezTo>
                    <a:pt x="4285013" y="45522"/>
                    <a:pt x="4732317" y="19792"/>
                    <a:pt x="5047013" y="9896"/>
                  </a:cubicBezTo>
                  <a:cubicBezTo>
                    <a:pt x="5361709" y="0"/>
                    <a:pt x="5890161" y="9896"/>
                    <a:pt x="5890161" y="9896"/>
                  </a:cubicBezTo>
                  <a:lnTo>
                    <a:pt x="6495803" y="9896"/>
                  </a:lnTo>
                  <a:cubicBezTo>
                    <a:pt x="6664037" y="13854"/>
                    <a:pt x="6818416" y="27708"/>
                    <a:pt x="6899564" y="33646"/>
                  </a:cubicBezTo>
                  <a:cubicBezTo>
                    <a:pt x="6980712" y="39584"/>
                    <a:pt x="6953003" y="37605"/>
                    <a:pt x="6982691" y="45522"/>
                  </a:cubicBezTo>
                </a:path>
              </a:pathLst>
            </a:custGeom>
            <a:ln w="6350">
              <a:solidFill>
                <a:schemeClr val="bg1">
                  <a:alpha val="20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50" name="Hexagon 49"/>
            <p:cNvSpPr/>
            <p:nvPr/>
          </p:nvSpPr>
          <p:spPr>
            <a:xfrm rot="1800000">
              <a:off x="2996165" y="2859252"/>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1" name="Hexagon 50"/>
            <p:cNvSpPr/>
            <p:nvPr/>
          </p:nvSpPr>
          <p:spPr>
            <a:xfrm rot="1800000">
              <a:off x="3720065" y="4126078"/>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Hexagon 51"/>
            <p:cNvSpPr/>
            <p:nvPr/>
          </p:nvSpPr>
          <p:spPr>
            <a:xfrm rot="1800000">
              <a:off x="3729591" y="1592427"/>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3" name="Hexagon 52"/>
            <p:cNvSpPr/>
            <p:nvPr/>
          </p:nvSpPr>
          <p:spPr>
            <a:xfrm rot="1800000">
              <a:off x="2977115" y="325603"/>
              <a:ext cx="1601400" cy="1388236"/>
            </a:xfrm>
            <a:prstGeom prst="hexagon">
              <a:avLst>
                <a:gd name="adj" fmla="val 28544"/>
                <a:gd name="vf" fmla="val 115470"/>
              </a:avLst>
            </a:prstGeom>
            <a:solidFill>
              <a:schemeClr val="bg1">
                <a:alpha val="4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4" name="Hexagon 53"/>
            <p:cNvSpPr/>
            <p:nvPr/>
          </p:nvSpPr>
          <p:spPr>
            <a:xfrm rot="1800000">
              <a:off x="4463014" y="5383378"/>
              <a:ext cx="1601400" cy="1388236"/>
            </a:xfrm>
            <a:prstGeom prst="hexagon">
              <a:avLst>
                <a:gd name="adj" fmla="val 28544"/>
                <a:gd name="vf" fmla="val 115470"/>
              </a:avLst>
            </a:prstGeom>
            <a:solidFill>
              <a:schemeClr val="bg1">
                <a:alpha val="6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5" name="Freeform 54"/>
            <p:cNvSpPr/>
            <p:nvPr/>
          </p:nvSpPr>
          <p:spPr>
            <a:xfrm rot="1800000">
              <a:off x="-382404" y="4201528"/>
              <a:ext cx="1261499"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56357 w 1261499"/>
                <a:gd name="connsiteY5" fmla="*/ 1388236 h 1388236"/>
                <a:gd name="connsiteX6" fmla="*/ 0 w 1261499"/>
                <a:gd name="connsiteY6" fmla="*/ 105098 h 1388236"/>
                <a:gd name="connsiteX0" fmla="*/ 0 w 1261499"/>
                <a:gd name="connsiteY0" fmla="*/ 105098 h 1388236"/>
                <a:gd name="connsiteX1" fmla="*/ 56357 w 1261499"/>
                <a:gd name="connsiteY1" fmla="*/ 0 h 1388236"/>
                <a:gd name="connsiteX2" fmla="*/ 865241 w 1261499"/>
                <a:gd name="connsiteY2" fmla="*/ 0 h 1388236"/>
                <a:gd name="connsiteX3" fmla="*/ 1261499 w 1261499"/>
                <a:gd name="connsiteY3" fmla="*/ 694118 h 1388236"/>
                <a:gd name="connsiteX4" fmla="*/ 865241 w 1261499"/>
                <a:gd name="connsiteY4" fmla="*/ 1388236 h 1388236"/>
                <a:gd name="connsiteX5" fmla="*/ 744578 w 1261499"/>
                <a:gd name="connsiteY5" fmla="*/ 1387893 h 1388236"/>
                <a:gd name="connsiteX6" fmla="*/ 0 w 1261499"/>
                <a:gd name="connsiteY6" fmla="*/ 10509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61499" h="1388236">
                  <a:moveTo>
                    <a:pt x="0" y="105098"/>
                  </a:moveTo>
                  <a:lnTo>
                    <a:pt x="56357" y="0"/>
                  </a:lnTo>
                  <a:lnTo>
                    <a:pt x="865241" y="0"/>
                  </a:lnTo>
                  <a:lnTo>
                    <a:pt x="1261499" y="694118"/>
                  </a:lnTo>
                  <a:lnTo>
                    <a:pt x="865241" y="1388236"/>
                  </a:lnTo>
                  <a:lnTo>
                    <a:pt x="744578" y="1387893"/>
                  </a:lnTo>
                  <a:lnTo>
                    <a:pt x="0" y="105098"/>
                  </a:lnTo>
                  <a:close/>
                </a:path>
              </a:pathLst>
            </a:cu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6" name="Hexagon 55"/>
            <p:cNvSpPr/>
            <p:nvPr/>
          </p:nvSpPr>
          <p:spPr>
            <a:xfrm rot="1800000">
              <a:off x="24365" y="540242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7" name="Hexagon 56"/>
            <p:cNvSpPr/>
            <p:nvPr/>
          </p:nvSpPr>
          <p:spPr>
            <a:xfrm rot="1800000">
              <a:off x="52941" y="284972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8" name="Hexagon 57"/>
            <p:cNvSpPr/>
            <p:nvPr/>
          </p:nvSpPr>
          <p:spPr>
            <a:xfrm rot="1800000">
              <a:off x="776840" y="4126077"/>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Hexagon 58"/>
            <p:cNvSpPr/>
            <p:nvPr/>
          </p:nvSpPr>
          <p:spPr>
            <a:xfrm rot="1800000">
              <a:off x="1510265" y="54119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0" name="Hexagon 59"/>
            <p:cNvSpPr/>
            <p:nvPr/>
          </p:nvSpPr>
          <p:spPr>
            <a:xfrm rot="1800000">
              <a:off x="1529316" y="2859252"/>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5" name="Hexagon 94"/>
            <p:cNvSpPr/>
            <p:nvPr/>
          </p:nvSpPr>
          <p:spPr>
            <a:xfrm rot="1800000">
              <a:off x="795890" y="1563853"/>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6" name="Hexagon 95"/>
            <p:cNvSpPr/>
            <p:nvPr/>
          </p:nvSpPr>
          <p:spPr>
            <a:xfrm rot="1800000">
              <a:off x="6806166" y="4145128"/>
              <a:ext cx="1601400" cy="1388236"/>
            </a:xfrm>
            <a:prstGeom prst="hexagon">
              <a:avLst>
                <a:gd name="adj" fmla="val 28544"/>
                <a:gd name="vf" fmla="val 115470"/>
              </a:avLst>
            </a:prstGeom>
            <a:solidFill>
              <a:schemeClr val="bg1">
                <a:alpha val="10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7" name="Hexagon 96"/>
            <p:cNvSpPr/>
            <p:nvPr/>
          </p:nvSpPr>
          <p:spPr>
            <a:xfrm rot="1800000">
              <a:off x="7549116" y="5421479"/>
              <a:ext cx="1601400" cy="1388236"/>
            </a:xfrm>
            <a:prstGeom prst="hexagon">
              <a:avLst>
                <a:gd name="adj" fmla="val 28544"/>
                <a:gd name="vf" fmla="val 115470"/>
              </a:avLst>
            </a:pr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8" name="Hexagon 97"/>
            <p:cNvSpPr/>
            <p:nvPr/>
          </p:nvSpPr>
          <p:spPr>
            <a:xfrm rot="1800000">
              <a:off x="7549117" y="2868778"/>
              <a:ext cx="1601400" cy="1388236"/>
            </a:xfrm>
            <a:prstGeom prst="hexagon">
              <a:avLst>
                <a:gd name="adj" fmla="val 28544"/>
                <a:gd name="vf" fmla="val 115470"/>
              </a:avLst>
            </a:prstGeom>
            <a:solidFill>
              <a:schemeClr val="bg1">
                <a:alpha val="7000"/>
              </a:schemeClr>
            </a:solidFill>
            <a:ln w="12700">
              <a:solidFill>
                <a:schemeClr val="bg1">
                  <a:alpha val="8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9" name="Freeform 98"/>
            <p:cNvSpPr/>
            <p:nvPr/>
          </p:nvSpPr>
          <p:spPr>
            <a:xfrm rot="1800000">
              <a:off x="8306521" y="4055629"/>
              <a:ext cx="1243407" cy="1388236"/>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118 h 1388236"/>
                <a:gd name="connsiteX1" fmla="*/ 396258 w 1601400"/>
                <a:gd name="connsiteY1" fmla="*/ 0 h 1388236"/>
                <a:gd name="connsiteX2" fmla="*/ 474029 w 1601400"/>
                <a:gd name="connsiteY2" fmla="*/ 4016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243407"/>
                <a:gd name="connsiteY0" fmla="*/ 694118 h 1388236"/>
                <a:gd name="connsiteX1" fmla="*/ 396258 w 1243407"/>
                <a:gd name="connsiteY1" fmla="*/ 0 h 1388236"/>
                <a:gd name="connsiteX2" fmla="*/ 474029 w 1243407"/>
                <a:gd name="connsiteY2" fmla="*/ 4016 h 1388236"/>
                <a:gd name="connsiteX3" fmla="*/ 1243407 w 1243407"/>
                <a:gd name="connsiteY3" fmla="*/ 1325983 h 1388236"/>
                <a:gd name="connsiteX4" fmla="*/ 1205142 w 1243407"/>
                <a:gd name="connsiteY4" fmla="*/ 1388236 h 1388236"/>
                <a:gd name="connsiteX5" fmla="*/ 396258 w 1243407"/>
                <a:gd name="connsiteY5" fmla="*/ 1388236 h 1388236"/>
                <a:gd name="connsiteX6" fmla="*/ 0 w 1243407"/>
                <a:gd name="connsiteY6" fmla="*/ 694118 h 138823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3407" h="1388236">
                  <a:moveTo>
                    <a:pt x="0" y="694118"/>
                  </a:moveTo>
                  <a:lnTo>
                    <a:pt x="396258" y="0"/>
                  </a:lnTo>
                  <a:lnTo>
                    <a:pt x="474029" y="4016"/>
                  </a:lnTo>
                  <a:lnTo>
                    <a:pt x="1243407" y="1325983"/>
                  </a:lnTo>
                  <a:lnTo>
                    <a:pt x="1205142" y="1388236"/>
                  </a:lnTo>
                  <a:lnTo>
                    <a:pt x="396258" y="1388236"/>
                  </a:lnTo>
                  <a:lnTo>
                    <a:pt x="0" y="694118"/>
                  </a:lnTo>
                  <a:close/>
                </a:path>
              </a:pathLst>
            </a:custGeom>
            <a:solidFill>
              <a:schemeClr val="bg1">
                <a:alpha val="400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0" name="Freeform 99"/>
            <p:cNvSpPr/>
            <p:nvPr/>
          </p:nvSpPr>
          <p:spPr>
            <a:xfrm rot="1800000">
              <a:off x="8306771" y="1511524"/>
              <a:ext cx="1241871" cy="1388822"/>
            </a:xfrm>
            <a:custGeom>
              <a:avLst/>
              <a:gdLst>
                <a:gd name="connsiteX0" fmla="*/ 0 w 1601400"/>
                <a:gd name="connsiteY0" fmla="*/ 694118 h 1388236"/>
                <a:gd name="connsiteX1" fmla="*/ 396258 w 1601400"/>
                <a:gd name="connsiteY1" fmla="*/ 0 h 1388236"/>
                <a:gd name="connsiteX2" fmla="*/ 1205142 w 1601400"/>
                <a:gd name="connsiteY2" fmla="*/ 0 h 1388236"/>
                <a:gd name="connsiteX3" fmla="*/ 1601400 w 1601400"/>
                <a:gd name="connsiteY3" fmla="*/ 694118 h 1388236"/>
                <a:gd name="connsiteX4" fmla="*/ 1205142 w 1601400"/>
                <a:gd name="connsiteY4" fmla="*/ 1388236 h 1388236"/>
                <a:gd name="connsiteX5" fmla="*/ 396258 w 1601400"/>
                <a:gd name="connsiteY5" fmla="*/ 1388236 h 1388236"/>
                <a:gd name="connsiteX6" fmla="*/ 0 w 1601400"/>
                <a:gd name="connsiteY6" fmla="*/ 694118 h 1388236"/>
                <a:gd name="connsiteX0" fmla="*/ 0 w 1601400"/>
                <a:gd name="connsiteY0" fmla="*/ 694704 h 1388822"/>
                <a:gd name="connsiteX1" fmla="*/ 396258 w 1601400"/>
                <a:gd name="connsiteY1" fmla="*/ 586 h 1388822"/>
                <a:gd name="connsiteX2" fmla="*/ 482002 w 1601400"/>
                <a:gd name="connsiteY2" fmla="*/ 0 h 1388822"/>
                <a:gd name="connsiteX3" fmla="*/ 1601400 w 1601400"/>
                <a:gd name="connsiteY3" fmla="*/ 694704 h 1388822"/>
                <a:gd name="connsiteX4" fmla="*/ 1205142 w 1601400"/>
                <a:gd name="connsiteY4" fmla="*/ 1388822 h 1388822"/>
                <a:gd name="connsiteX5" fmla="*/ 396258 w 1601400"/>
                <a:gd name="connsiteY5" fmla="*/ 1388822 h 1388822"/>
                <a:gd name="connsiteX6" fmla="*/ 0 w 1601400"/>
                <a:gd name="connsiteY6" fmla="*/ 694704 h 1388822"/>
                <a:gd name="connsiteX0" fmla="*/ 0 w 1241871"/>
                <a:gd name="connsiteY0" fmla="*/ 694704 h 1388822"/>
                <a:gd name="connsiteX1" fmla="*/ 396258 w 1241871"/>
                <a:gd name="connsiteY1" fmla="*/ 586 h 1388822"/>
                <a:gd name="connsiteX2" fmla="*/ 482002 w 1241871"/>
                <a:gd name="connsiteY2" fmla="*/ 0 h 1388822"/>
                <a:gd name="connsiteX3" fmla="*/ 1241871 w 1241871"/>
                <a:gd name="connsiteY3" fmla="*/ 1323912 h 1388822"/>
                <a:gd name="connsiteX4" fmla="*/ 1205142 w 1241871"/>
                <a:gd name="connsiteY4" fmla="*/ 1388822 h 1388822"/>
                <a:gd name="connsiteX5" fmla="*/ 396258 w 1241871"/>
                <a:gd name="connsiteY5" fmla="*/ 1388822 h 1388822"/>
                <a:gd name="connsiteX6" fmla="*/ 0 w 1241871"/>
                <a:gd name="connsiteY6" fmla="*/ 694704 h 13888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41871" h="1388822">
                  <a:moveTo>
                    <a:pt x="0" y="694704"/>
                  </a:moveTo>
                  <a:lnTo>
                    <a:pt x="396258" y="586"/>
                  </a:lnTo>
                  <a:lnTo>
                    <a:pt x="482002" y="0"/>
                  </a:lnTo>
                  <a:lnTo>
                    <a:pt x="1241871" y="1323912"/>
                  </a:lnTo>
                  <a:lnTo>
                    <a:pt x="1205142" y="1388822"/>
                  </a:lnTo>
                  <a:lnTo>
                    <a:pt x="396258" y="1388822"/>
                  </a:lnTo>
                  <a:lnTo>
                    <a:pt x="0" y="694704"/>
                  </a:lnTo>
                  <a:close/>
                </a:path>
              </a:pathLst>
            </a:custGeom>
            <a:solidFill>
              <a:schemeClr val="bg1">
                <a:alpha val="0"/>
              </a:schemeClr>
            </a:solidFill>
            <a:ln w="12700">
              <a:solidFill>
                <a:schemeClr val="bg1">
                  <a:alpha val="12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66" name="Rectangle 65"/>
          <p:cNvSpPr/>
          <p:nvPr/>
        </p:nvSpPr>
        <p:spPr>
          <a:xfrm>
            <a:off x="457200" y="333487"/>
            <a:ext cx="8229600" cy="6185647"/>
          </a:xfrm>
          <a:prstGeom prst="rect">
            <a:avLst/>
          </a:prstGeom>
          <a:solidFill>
            <a:schemeClr val="bg1"/>
          </a:solidFill>
          <a:ln w="63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0" name="Rectangle 69"/>
          <p:cNvSpPr/>
          <p:nvPr/>
        </p:nvSpPr>
        <p:spPr>
          <a:xfrm>
            <a:off x="4561242" y="-21511"/>
            <a:ext cx="3679116" cy="699244"/>
          </a:xfrm>
          <a:prstGeom prst="rect">
            <a:avLst/>
          </a:prstGeom>
          <a:solidFill>
            <a:srgbClr val="F5F5F5"/>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1" name="Rectangle 70"/>
          <p:cNvSpPr/>
          <p:nvPr/>
        </p:nvSpPr>
        <p:spPr>
          <a:xfrm>
            <a:off x="4649096" y="-21510"/>
            <a:ext cx="3505200" cy="62393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1043490" y="1027664"/>
            <a:ext cx="7024744" cy="1143000"/>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043492" y="2323652"/>
            <a:ext cx="6777317" cy="350897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5997388" y="224492"/>
            <a:ext cx="2133600" cy="365125"/>
          </a:xfrm>
          <a:prstGeom prst="rect">
            <a:avLst/>
          </a:prstGeom>
        </p:spPr>
        <p:txBody>
          <a:bodyPr vert="horz" lIns="91440" tIns="45720" rIns="91440" bIns="45720" rtlCol="0" anchor="ctr"/>
          <a:lstStyle>
            <a:lvl1pPr algn="r">
              <a:defRPr sz="1200">
                <a:solidFill>
                  <a:srgbClr val="FEFEFE"/>
                </a:solidFill>
              </a:defRPr>
            </a:lvl1pPr>
          </a:lstStyle>
          <a:p>
            <a:fld id="{1D8BD707-D9CF-40AE-B4C6-C98DA3205C09}" type="datetimeFigureOut">
              <a:rPr lang="en-US" smtClean="0"/>
              <a:pPr/>
              <a:t>4/3/2020</a:t>
            </a:fld>
            <a:endParaRPr lang="en-US"/>
          </a:p>
        </p:txBody>
      </p:sp>
      <p:sp>
        <p:nvSpPr>
          <p:cNvPr id="5" name="Footer Placeholder 4"/>
          <p:cNvSpPr>
            <a:spLocks noGrp="1"/>
          </p:cNvSpPr>
          <p:nvPr>
            <p:ph type="ftr" sz="quarter" idx="3"/>
          </p:nvPr>
        </p:nvSpPr>
        <p:spPr>
          <a:xfrm>
            <a:off x="4641448" y="5852160"/>
            <a:ext cx="3502152" cy="365125"/>
          </a:xfrm>
          <a:prstGeom prst="rect">
            <a:avLst/>
          </a:prstGeom>
        </p:spPr>
        <p:txBody>
          <a:bodyPr vert="horz" lIns="91440" tIns="45720" rIns="91440" bIns="45720" rtlCol="0" anchor="ctr"/>
          <a:lstStyle>
            <a:lvl1pPr algn="r">
              <a:defRPr sz="1200">
                <a:solidFill>
                  <a:schemeClr val="accent1"/>
                </a:solidFill>
              </a:defRPr>
            </a:lvl1pPr>
          </a:lstStyle>
          <a:p>
            <a:endParaRPr lang="en-US"/>
          </a:p>
        </p:txBody>
      </p:sp>
      <p:sp>
        <p:nvSpPr>
          <p:cNvPr id="6" name="Slide Number Placeholder 5"/>
          <p:cNvSpPr>
            <a:spLocks noGrp="1"/>
          </p:cNvSpPr>
          <p:nvPr>
            <p:ph type="sldNum" sz="quarter" idx="4"/>
          </p:nvPr>
        </p:nvSpPr>
        <p:spPr>
          <a:xfrm>
            <a:off x="4649096" y="224491"/>
            <a:ext cx="1332156" cy="365125"/>
          </a:xfrm>
          <a:prstGeom prst="rect">
            <a:avLst/>
          </a:prstGeom>
        </p:spPr>
        <p:txBody>
          <a:bodyPr vert="horz" lIns="91440" tIns="45720" rIns="91440" bIns="45720" rtlCol="0" anchor="ctr"/>
          <a:lstStyle>
            <a:lvl1pPr algn="l">
              <a:defRPr sz="1200">
                <a:solidFill>
                  <a:srgbClr val="FEFEFE"/>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l" defTabSz="914400" rtl="0" eaLnBrk="1" latinLnBrk="0" hangingPunct="1">
        <a:spcBef>
          <a:spcPct val="0"/>
        </a:spcBef>
        <a:buNone/>
        <a:defRPr sz="40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274320" algn="l" defTabSz="914400" rtl="0" eaLnBrk="1" latinLnBrk="0" hangingPunct="1">
        <a:spcBef>
          <a:spcPct val="20000"/>
        </a:spcBef>
        <a:buClr>
          <a:schemeClr val="accent1"/>
        </a:buClr>
        <a:buSzPct val="76000"/>
        <a:buFont typeface="Wingdings 2" pitchFamily="18" charset="2"/>
        <a:buChar char=""/>
        <a:defRPr sz="2400" kern="1200">
          <a:solidFill>
            <a:schemeClr val="tx2"/>
          </a:solidFill>
          <a:latin typeface="+mn-lt"/>
          <a:ea typeface="+mn-ea"/>
          <a:cs typeface="+mn-cs"/>
        </a:defRPr>
      </a:lvl1pPr>
      <a:lvl2pPr marL="640080" indent="-274320" algn="l" defTabSz="914400" rtl="0" eaLnBrk="1" latinLnBrk="0" hangingPunct="1">
        <a:spcBef>
          <a:spcPct val="20000"/>
        </a:spcBef>
        <a:buClr>
          <a:schemeClr val="accent1"/>
        </a:buClr>
        <a:buSzPct val="76000"/>
        <a:buFont typeface="Wingdings 2" pitchFamily="18" charset="2"/>
        <a:buChar char=""/>
        <a:defRPr sz="2200" kern="1200">
          <a:solidFill>
            <a:schemeClr val="tx2"/>
          </a:solidFill>
          <a:latin typeface="+mn-lt"/>
          <a:ea typeface="+mn-ea"/>
          <a:cs typeface="+mn-cs"/>
        </a:defRPr>
      </a:lvl2pPr>
      <a:lvl3pPr marL="914400" indent="-228600" algn="l" defTabSz="914400" rtl="0" eaLnBrk="1" latinLnBrk="0" hangingPunct="1">
        <a:spcBef>
          <a:spcPct val="20000"/>
        </a:spcBef>
        <a:buClr>
          <a:schemeClr val="accent1"/>
        </a:buClr>
        <a:buSzPct val="76000"/>
        <a:buFont typeface="Wingdings 2" pitchFamily="18" charset="2"/>
        <a:buChar char=""/>
        <a:defRPr sz="2000" kern="1200">
          <a:solidFill>
            <a:schemeClr val="tx2"/>
          </a:solidFill>
          <a:latin typeface="+mn-lt"/>
          <a:ea typeface="+mn-ea"/>
          <a:cs typeface="+mn-cs"/>
        </a:defRPr>
      </a:lvl3pPr>
      <a:lvl4pPr marL="1124712" indent="-228600" algn="l" defTabSz="914400" rtl="0" eaLnBrk="1" latinLnBrk="0" hangingPunct="1">
        <a:spcBef>
          <a:spcPct val="20000"/>
        </a:spcBef>
        <a:buClr>
          <a:schemeClr val="accent1"/>
        </a:buClr>
        <a:buSzPct val="76000"/>
        <a:buFont typeface="Wingdings 2" pitchFamily="18" charset="2"/>
        <a:buChar char=""/>
        <a:defRPr sz="1800" kern="1200">
          <a:solidFill>
            <a:schemeClr val="tx2"/>
          </a:solidFill>
          <a:latin typeface="+mn-lt"/>
          <a:ea typeface="+mn-ea"/>
          <a:cs typeface="+mn-cs"/>
        </a:defRPr>
      </a:lvl4pPr>
      <a:lvl5pPr marL="1325880" indent="-228600" algn="l" defTabSz="914400" rtl="0" eaLnBrk="1" latinLnBrk="0" hangingPunct="1">
        <a:spcBef>
          <a:spcPct val="20000"/>
        </a:spcBef>
        <a:buClr>
          <a:schemeClr val="accent1"/>
        </a:buClr>
        <a:buSzPct val="76000"/>
        <a:buFont typeface="Wingdings 2" pitchFamily="18" charset="2"/>
        <a:buChar char=""/>
        <a:defRPr sz="1600" kern="1200" baseline="0">
          <a:solidFill>
            <a:schemeClr val="tx2"/>
          </a:solidFill>
          <a:latin typeface="+mn-lt"/>
          <a:ea typeface="+mn-ea"/>
          <a:cs typeface="+mn-cs"/>
        </a:defRPr>
      </a:lvl5pPr>
      <a:lvl6pPr marL="1517904"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6pPr>
      <a:lvl7pPr marL="1719072"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7pPr>
      <a:lvl8pPr marL="1920240"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8pPr>
      <a:lvl9pPr marL="2121408" indent="-228600" algn="l" defTabSz="914400" rtl="0" eaLnBrk="1" latinLnBrk="0" hangingPunct="1">
        <a:spcBef>
          <a:spcPct val="20000"/>
        </a:spcBef>
        <a:buClr>
          <a:schemeClr val="accent1"/>
        </a:buClr>
        <a:buSzPct val="76000"/>
        <a:buFont typeface="Wingdings 2"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447800" y="1524000"/>
            <a:ext cx="3313355" cy="1702160"/>
          </a:xfrm>
        </p:spPr>
        <p:txBody>
          <a:bodyPr>
            <a:noAutofit/>
          </a:bodyPr>
          <a:lstStyle/>
          <a:p>
            <a:pPr algn="ctr">
              <a:lnSpc>
                <a:spcPct val="115000"/>
              </a:lnSpc>
              <a:spcBef>
                <a:spcPts val="0"/>
              </a:spcBef>
              <a:spcAft>
                <a:spcPts val="1000"/>
              </a:spcAft>
            </a:pPr>
            <a:r>
              <a:rPr lang="en-US" b="1" dirty="0" smtClean="0">
                <a:solidFill>
                  <a:srgbClr val="FF0000"/>
                </a:solidFill>
                <a:latin typeface="Times New Roman"/>
                <a:ea typeface="Calibri"/>
                <a:cs typeface="Times New Roman"/>
              </a:rPr>
              <a:t>Tutor</a:t>
            </a:r>
            <a:r>
              <a:rPr lang="en-US" dirty="0">
                <a:solidFill>
                  <a:srgbClr val="FF0000"/>
                </a:solidFill>
                <a:ea typeface="Calibri"/>
                <a:cs typeface="Times New Roman"/>
              </a:rPr>
              <a:t/>
            </a:r>
            <a:br>
              <a:rPr lang="en-US" dirty="0">
                <a:solidFill>
                  <a:srgbClr val="FF0000"/>
                </a:solidFill>
                <a:ea typeface="Calibri"/>
                <a:cs typeface="Times New Roman"/>
              </a:rPr>
            </a:br>
            <a:endParaRPr lang="en-US" dirty="0">
              <a:solidFill>
                <a:srgbClr val="FF0000"/>
              </a:solidFill>
            </a:endParaRPr>
          </a:p>
        </p:txBody>
      </p:sp>
      <p:sp>
        <p:nvSpPr>
          <p:cNvPr id="3" name="Subtitle 2"/>
          <p:cNvSpPr>
            <a:spLocks noGrp="1"/>
          </p:cNvSpPr>
          <p:nvPr>
            <p:ph type="subTitle" idx="1"/>
          </p:nvPr>
        </p:nvSpPr>
        <p:spPr>
          <a:xfrm>
            <a:off x="4953000" y="4419600"/>
            <a:ext cx="2819400" cy="1447800"/>
          </a:xfrm>
        </p:spPr>
        <p:txBody>
          <a:bodyPr>
            <a:normAutofit/>
          </a:bodyPr>
          <a:lstStyle/>
          <a:p>
            <a:r>
              <a:rPr lang="en-US" sz="2000" dirty="0" smtClean="0"/>
              <a:t>    </a:t>
            </a:r>
            <a:endParaRPr lang="en-US" sz="2000" dirty="0"/>
          </a:p>
        </p:txBody>
      </p:sp>
      <p:sp>
        <p:nvSpPr>
          <p:cNvPr id="4" name="TextBox 3"/>
          <p:cNvSpPr txBox="1"/>
          <p:nvPr/>
        </p:nvSpPr>
        <p:spPr>
          <a:xfrm>
            <a:off x="5791200" y="4572000"/>
            <a:ext cx="2087431" cy="523220"/>
          </a:xfrm>
          <a:prstGeom prst="rect">
            <a:avLst/>
          </a:prstGeom>
          <a:noFill/>
        </p:spPr>
        <p:txBody>
          <a:bodyPr wrap="none" rtlCol="0">
            <a:spAutoFit/>
          </a:bodyPr>
          <a:lstStyle/>
          <a:p>
            <a:r>
              <a:rPr lang="en-US" sz="2800" b="1" dirty="0" err="1" smtClean="0"/>
              <a:t>Hira</a:t>
            </a:r>
            <a:r>
              <a:rPr lang="en-US" sz="2800" b="1" dirty="0" smtClean="0"/>
              <a:t> </a:t>
            </a:r>
            <a:r>
              <a:rPr lang="en-US" sz="2800" b="1" dirty="0" err="1" smtClean="0"/>
              <a:t>Saeed</a:t>
            </a:r>
            <a:endParaRPr lang="en-US" sz="2800" b="1" dirty="0"/>
          </a:p>
        </p:txBody>
      </p:sp>
    </p:spTree>
    <p:extLst>
      <p:ext uri="{BB962C8B-B14F-4D97-AF65-F5344CB8AC3E}">
        <p14:creationId xmlns:p14="http://schemas.microsoft.com/office/powerpoint/2010/main" xmlns="" val="353181894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 Skills include:</a:t>
            </a:r>
          </a:p>
        </p:txBody>
      </p:sp>
      <p:sp>
        <p:nvSpPr>
          <p:cNvPr id="3" name="Content Placeholder 2"/>
          <p:cNvSpPr>
            <a:spLocks noGrp="1"/>
          </p:cNvSpPr>
          <p:nvPr>
            <p:ph idx="1"/>
          </p:nvPr>
        </p:nvSpPr>
        <p:spPr/>
        <p:txBody>
          <a:bodyPr>
            <a:normAutofit lnSpcReduction="10000"/>
          </a:bodyPr>
          <a:lstStyle/>
          <a:p>
            <a:pPr marL="0" indent="0">
              <a:buNone/>
            </a:pPr>
            <a:r>
              <a:rPr lang="en-US" b="1" dirty="0" smtClean="0"/>
              <a:t>1.</a:t>
            </a:r>
            <a:r>
              <a:rPr lang="en-US" dirty="0" smtClean="0"/>
              <a:t> </a:t>
            </a:r>
            <a:r>
              <a:rPr lang="en-US" b="1" dirty="0" smtClean="0"/>
              <a:t>Facilitate </a:t>
            </a:r>
            <a:r>
              <a:rPr lang="en-US" b="1" dirty="0"/>
              <a:t>teaching through</a:t>
            </a:r>
            <a:r>
              <a:rPr lang="en-US" dirty="0"/>
              <a:t>:</a:t>
            </a:r>
          </a:p>
          <a:p>
            <a:pPr marL="0" indent="0">
              <a:buNone/>
            </a:pPr>
            <a:r>
              <a:rPr lang="en-US" dirty="0" smtClean="0"/>
              <a:t>•asking </a:t>
            </a:r>
            <a:r>
              <a:rPr lang="en-US" dirty="0"/>
              <a:t>non-directive, stimulating questions, challenging students as appropriate</a:t>
            </a:r>
          </a:p>
          <a:p>
            <a:pPr marL="0" indent="0">
              <a:buNone/>
            </a:pPr>
            <a:r>
              <a:rPr lang="en-US" dirty="0" smtClean="0"/>
              <a:t>•presenting </a:t>
            </a:r>
            <a:r>
              <a:rPr lang="en-US" dirty="0"/>
              <a:t>consequences of student conclusions, opposing views, cues as necessary</a:t>
            </a:r>
          </a:p>
          <a:p>
            <a:pPr marL="0" indent="0">
              <a:buNone/>
            </a:pPr>
            <a:r>
              <a:rPr lang="en-US" dirty="0" smtClean="0"/>
              <a:t>•indicating </a:t>
            </a:r>
            <a:r>
              <a:rPr lang="en-US" dirty="0"/>
              <a:t>when additional external information is required</a:t>
            </a:r>
          </a:p>
          <a:p>
            <a:pPr marL="0" indent="0">
              <a:buNone/>
            </a:pPr>
            <a:r>
              <a:rPr lang="en-US" dirty="0" smtClean="0"/>
              <a:t>•referring </a:t>
            </a:r>
            <a:r>
              <a:rPr lang="en-US" dirty="0"/>
              <a:t>students to resources</a:t>
            </a:r>
          </a:p>
        </p:txBody>
      </p:sp>
    </p:spTree>
    <p:extLst>
      <p:ext uri="{BB962C8B-B14F-4D97-AF65-F5344CB8AC3E}">
        <p14:creationId xmlns:p14="http://schemas.microsoft.com/office/powerpoint/2010/main" xmlns="" val="263526868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 Skills include:</a:t>
            </a:r>
          </a:p>
        </p:txBody>
      </p:sp>
      <p:sp>
        <p:nvSpPr>
          <p:cNvPr id="3" name="Content Placeholder 2"/>
          <p:cNvSpPr>
            <a:spLocks noGrp="1"/>
          </p:cNvSpPr>
          <p:nvPr>
            <p:ph idx="1"/>
          </p:nvPr>
        </p:nvSpPr>
        <p:spPr/>
        <p:txBody>
          <a:bodyPr>
            <a:normAutofit/>
          </a:bodyPr>
          <a:lstStyle/>
          <a:p>
            <a:pPr marL="0" indent="0">
              <a:buNone/>
            </a:pPr>
            <a:r>
              <a:rPr lang="en-US" b="1" dirty="0" smtClean="0"/>
              <a:t>2. Promoting group problem </a:t>
            </a:r>
            <a:r>
              <a:rPr lang="en-US" b="1" dirty="0"/>
              <a:t>solving and critical thinking by helping students:</a:t>
            </a:r>
          </a:p>
          <a:p>
            <a:pPr marL="0" indent="0">
              <a:buNone/>
            </a:pPr>
            <a:r>
              <a:rPr lang="en-US" dirty="0" smtClean="0"/>
              <a:t>•to </a:t>
            </a:r>
            <a:r>
              <a:rPr lang="en-US" dirty="0"/>
              <a:t>examine a range of phenomena, from the molecular level to the family and community level</a:t>
            </a:r>
          </a:p>
          <a:p>
            <a:pPr marL="0" indent="0">
              <a:buNone/>
            </a:pPr>
            <a:r>
              <a:rPr lang="en-US" dirty="0" smtClean="0"/>
              <a:t>•to </a:t>
            </a:r>
            <a:r>
              <a:rPr lang="en-US" dirty="0"/>
              <a:t>critically assess/appraise evidence supporting hypotheses</a:t>
            </a:r>
          </a:p>
          <a:p>
            <a:pPr marL="0" indent="0">
              <a:buNone/>
            </a:pPr>
            <a:r>
              <a:rPr lang="en-US" dirty="0" smtClean="0"/>
              <a:t>•to </a:t>
            </a:r>
            <a:r>
              <a:rPr lang="en-US" dirty="0"/>
              <a:t>define issues and synthesize information</a:t>
            </a:r>
          </a:p>
          <a:p>
            <a:endParaRPr lang="en-US" dirty="0"/>
          </a:p>
        </p:txBody>
      </p:sp>
    </p:spTree>
    <p:extLst>
      <p:ext uri="{BB962C8B-B14F-4D97-AF65-F5344CB8AC3E}">
        <p14:creationId xmlns:p14="http://schemas.microsoft.com/office/powerpoint/2010/main" xmlns="" val="202049735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 Skills include:</a:t>
            </a:r>
          </a:p>
        </p:txBody>
      </p:sp>
      <p:sp>
        <p:nvSpPr>
          <p:cNvPr id="3" name="Content Placeholder 2"/>
          <p:cNvSpPr>
            <a:spLocks noGrp="1"/>
          </p:cNvSpPr>
          <p:nvPr>
            <p:ph idx="1"/>
          </p:nvPr>
        </p:nvSpPr>
        <p:spPr/>
        <p:txBody>
          <a:bodyPr>
            <a:normAutofit lnSpcReduction="10000"/>
          </a:bodyPr>
          <a:lstStyle/>
          <a:p>
            <a:pPr marL="0" indent="0">
              <a:buNone/>
            </a:pPr>
            <a:r>
              <a:rPr lang="en-US" b="1" dirty="0" smtClean="0"/>
              <a:t>3. Promoting </a:t>
            </a:r>
            <a:r>
              <a:rPr lang="en-US" b="1" dirty="0"/>
              <a:t>efficient group function by:</a:t>
            </a:r>
          </a:p>
          <a:p>
            <a:pPr marL="0" indent="0">
              <a:buNone/>
            </a:pPr>
            <a:r>
              <a:rPr lang="en-US" dirty="0" smtClean="0"/>
              <a:t>•assisting </a:t>
            </a:r>
            <a:r>
              <a:rPr lang="en-US" dirty="0"/>
              <a:t>the group to set early goals and a plan which can be modified</a:t>
            </a:r>
          </a:p>
          <a:p>
            <a:pPr marL="0" indent="0">
              <a:buNone/>
            </a:pPr>
            <a:r>
              <a:rPr lang="en-US" dirty="0" smtClean="0"/>
              <a:t>•sensing </a:t>
            </a:r>
            <a:r>
              <a:rPr lang="en-US" dirty="0"/>
              <a:t>problems in tutorial function and helping the group to deal with them</a:t>
            </a:r>
          </a:p>
          <a:p>
            <a:pPr marL="0" indent="0">
              <a:buNone/>
            </a:pPr>
            <a:r>
              <a:rPr lang="en-US" dirty="0" smtClean="0"/>
              <a:t>•making </a:t>
            </a:r>
            <a:r>
              <a:rPr lang="en-US" dirty="0"/>
              <a:t>students aware of the need to monitor group progress</a:t>
            </a:r>
          </a:p>
          <a:p>
            <a:pPr marL="0" indent="0">
              <a:buNone/>
            </a:pPr>
            <a:r>
              <a:rPr lang="en-US" dirty="0" smtClean="0"/>
              <a:t>•serving </a:t>
            </a:r>
            <a:r>
              <a:rPr lang="en-US" dirty="0"/>
              <a:t>as a role model for productive ways of giving feedback</a:t>
            </a:r>
          </a:p>
          <a:p>
            <a:endParaRPr lang="en-US" dirty="0"/>
          </a:p>
        </p:txBody>
      </p:sp>
    </p:spTree>
    <p:extLst>
      <p:ext uri="{BB962C8B-B14F-4D97-AF65-F5344CB8AC3E}">
        <p14:creationId xmlns:p14="http://schemas.microsoft.com/office/powerpoint/2010/main" xmlns="" val="276641753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 Skills include:</a:t>
            </a:r>
          </a:p>
        </p:txBody>
      </p:sp>
      <p:sp>
        <p:nvSpPr>
          <p:cNvPr id="3" name="Content Placeholder 2"/>
          <p:cNvSpPr>
            <a:spLocks noGrp="1"/>
          </p:cNvSpPr>
          <p:nvPr>
            <p:ph idx="1"/>
          </p:nvPr>
        </p:nvSpPr>
        <p:spPr/>
        <p:txBody>
          <a:bodyPr/>
          <a:lstStyle/>
          <a:p>
            <a:pPr marL="0" indent="0">
              <a:buNone/>
            </a:pPr>
            <a:r>
              <a:rPr lang="en-US" b="1" dirty="0" smtClean="0"/>
              <a:t>4. Promoting </a:t>
            </a:r>
            <a:r>
              <a:rPr lang="en-US" b="1" dirty="0"/>
              <a:t>individual learning by:</a:t>
            </a:r>
          </a:p>
          <a:p>
            <a:pPr marL="0" indent="0">
              <a:buNone/>
            </a:pPr>
            <a:r>
              <a:rPr lang="en-US" dirty="0" smtClean="0"/>
              <a:t>•helping </a:t>
            </a:r>
            <a:r>
              <a:rPr lang="en-US" dirty="0"/>
              <a:t>students to develop a study plan, considering students goals </a:t>
            </a:r>
            <a:r>
              <a:rPr lang="en-US" smtClean="0"/>
              <a:t>and </a:t>
            </a:r>
            <a:r>
              <a:rPr lang="en-US" smtClean="0"/>
              <a:t>program </a:t>
            </a:r>
            <a:r>
              <a:rPr lang="en-US" dirty="0"/>
              <a:t>goals</a:t>
            </a:r>
          </a:p>
          <a:p>
            <a:pPr marL="0" indent="0">
              <a:buNone/>
            </a:pPr>
            <a:r>
              <a:rPr lang="en-US" dirty="0" smtClean="0"/>
              <a:t>•helping </a:t>
            </a:r>
            <a:r>
              <a:rPr lang="en-US" dirty="0"/>
              <a:t>students improve study methods including the selection of </a:t>
            </a:r>
            <a:r>
              <a:rPr lang="en-US" dirty="0" smtClean="0"/>
              <a:t>appropriate learning </a:t>
            </a:r>
            <a:r>
              <a:rPr lang="en-US" dirty="0"/>
              <a:t>resources</a:t>
            </a:r>
          </a:p>
          <a:p>
            <a:endParaRPr lang="en-US" dirty="0"/>
          </a:p>
        </p:txBody>
      </p:sp>
    </p:spTree>
    <p:extLst>
      <p:ext uri="{BB962C8B-B14F-4D97-AF65-F5344CB8AC3E}">
        <p14:creationId xmlns:p14="http://schemas.microsoft.com/office/powerpoint/2010/main" xmlns="" val="237672599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 Skills include:</a:t>
            </a:r>
          </a:p>
        </p:txBody>
      </p:sp>
      <p:sp>
        <p:nvSpPr>
          <p:cNvPr id="3" name="Content Placeholder 2"/>
          <p:cNvSpPr>
            <a:spLocks noGrp="1"/>
          </p:cNvSpPr>
          <p:nvPr>
            <p:ph idx="1"/>
          </p:nvPr>
        </p:nvSpPr>
        <p:spPr/>
        <p:txBody>
          <a:bodyPr>
            <a:normAutofit fontScale="92500" lnSpcReduction="20000"/>
          </a:bodyPr>
          <a:lstStyle/>
          <a:p>
            <a:pPr marL="0" indent="0">
              <a:buNone/>
            </a:pPr>
            <a:r>
              <a:rPr lang="en-US" b="1" dirty="0" smtClean="0"/>
              <a:t>5. Evaluation </a:t>
            </a:r>
            <a:r>
              <a:rPr lang="en-US" b="1" dirty="0"/>
              <a:t>through:</a:t>
            </a:r>
          </a:p>
          <a:p>
            <a:pPr marL="0" indent="0">
              <a:buNone/>
            </a:pPr>
            <a:r>
              <a:rPr lang="en-US" dirty="0" smtClean="0"/>
              <a:t>• reviewing </a:t>
            </a:r>
            <a:r>
              <a:rPr lang="en-US" dirty="0"/>
              <a:t>and clarifying course goals with the group</a:t>
            </a:r>
          </a:p>
          <a:p>
            <a:pPr marL="0" indent="0">
              <a:buNone/>
            </a:pPr>
            <a:r>
              <a:rPr lang="en-US" dirty="0" smtClean="0"/>
              <a:t>• helping </a:t>
            </a:r>
            <a:r>
              <a:rPr lang="en-US" dirty="0"/>
              <a:t>students define personal objectives</a:t>
            </a:r>
          </a:p>
          <a:p>
            <a:pPr marL="0" indent="0">
              <a:buNone/>
            </a:pPr>
            <a:r>
              <a:rPr lang="en-US" dirty="0" smtClean="0"/>
              <a:t>• helping </a:t>
            </a:r>
            <a:r>
              <a:rPr lang="en-US" dirty="0"/>
              <a:t>students select appropriate evaluation methods</a:t>
            </a:r>
          </a:p>
          <a:p>
            <a:pPr marL="0" indent="0">
              <a:buNone/>
            </a:pPr>
            <a:r>
              <a:rPr lang="en-US" dirty="0" smtClean="0"/>
              <a:t>• reviewing </a:t>
            </a:r>
            <a:r>
              <a:rPr lang="en-US" dirty="0"/>
              <a:t>demonstrated learning achievement and ensuring that the student </a:t>
            </a:r>
            <a:r>
              <a:rPr lang="en-US" dirty="0" smtClean="0"/>
              <a:t>gets feedback</a:t>
            </a:r>
            <a:endParaRPr lang="en-US" dirty="0"/>
          </a:p>
          <a:p>
            <a:pPr marL="0" indent="0">
              <a:buNone/>
            </a:pPr>
            <a:r>
              <a:rPr lang="en-US" dirty="0" smtClean="0"/>
              <a:t>• reporting </a:t>
            </a:r>
            <a:r>
              <a:rPr lang="en-US" dirty="0"/>
              <a:t>on individual student learning progress</a:t>
            </a:r>
          </a:p>
          <a:p>
            <a:endParaRPr lang="en-US" dirty="0"/>
          </a:p>
        </p:txBody>
      </p:sp>
    </p:spTree>
    <p:extLst>
      <p:ext uri="{BB962C8B-B14F-4D97-AF65-F5344CB8AC3E}">
        <p14:creationId xmlns:p14="http://schemas.microsoft.com/office/powerpoint/2010/main" xmlns="" val="371440813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a:t>
            </a:r>
          </a:p>
        </p:txBody>
      </p:sp>
      <p:sp>
        <p:nvSpPr>
          <p:cNvPr id="3" name="Content Placeholder 2"/>
          <p:cNvSpPr>
            <a:spLocks noGrp="1"/>
          </p:cNvSpPr>
          <p:nvPr>
            <p:ph idx="1"/>
          </p:nvPr>
        </p:nvSpPr>
        <p:spPr/>
        <p:txBody>
          <a:bodyPr>
            <a:normAutofit lnSpcReduction="10000"/>
          </a:bodyPr>
          <a:lstStyle/>
          <a:p>
            <a:r>
              <a:rPr lang="en-US" dirty="0"/>
              <a:t>A tutor is an instructor who gives private lessons. Normally, a tutor will help a student who is struggling in a subject of some sort. Also, a tutor may be provided for a student who wants to learn at home.</a:t>
            </a:r>
          </a:p>
          <a:p>
            <a:r>
              <a:rPr lang="en-US" dirty="0"/>
              <a:t>In the United States, the term "tutor" is generally associated with one who gives professional instruction (sometimes within a school setting but often independently) in a given topic or field</a:t>
            </a:r>
          </a:p>
          <a:p>
            <a:endParaRPr lang="en-US" dirty="0" smtClean="0"/>
          </a:p>
          <a:p>
            <a:endParaRPr lang="en-US" dirty="0"/>
          </a:p>
        </p:txBody>
      </p:sp>
    </p:spTree>
    <p:extLst>
      <p:ext uri="{BB962C8B-B14F-4D97-AF65-F5344CB8AC3E}">
        <p14:creationId xmlns:p14="http://schemas.microsoft.com/office/powerpoint/2010/main" xmlns="" val="2559483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Tutoring</a:t>
            </a:r>
          </a:p>
        </p:txBody>
      </p:sp>
      <p:sp>
        <p:nvSpPr>
          <p:cNvPr id="3" name="Content Placeholder 2"/>
          <p:cNvSpPr>
            <a:spLocks noGrp="1"/>
          </p:cNvSpPr>
          <p:nvPr>
            <p:ph idx="1"/>
          </p:nvPr>
        </p:nvSpPr>
        <p:spPr/>
        <p:txBody>
          <a:bodyPr>
            <a:normAutofit fontScale="92500"/>
          </a:bodyPr>
          <a:lstStyle/>
          <a:p>
            <a:r>
              <a:rPr lang="en-US" dirty="0"/>
              <a:t>Tutoring is, by definition, a one-to-one or small group activity where a person who is knowledgeable and has expertise in a specific content area or discipline provides help or clarification to one or more who do not. The goal of tutoring is to assist students to become independent learners and increase their motivation to learn. As a tutor, </a:t>
            </a:r>
            <a:r>
              <a:rPr lang="en-US" dirty="0" smtClean="0"/>
              <a:t>one </a:t>
            </a:r>
            <a:r>
              <a:rPr lang="en-US" dirty="0"/>
              <a:t>will have an opportunity to be instrumental in the success of the many students </a:t>
            </a:r>
            <a:r>
              <a:rPr lang="en-US" dirty="0" smtClean="0"/>
              <a:t>he serves. </a:t>
            </a:r>
            <a:endParaRPr lang="en-US" dirty="0"/>
          </a:p>
        </p:txBody>
      </p:sp>
    </p:spTree>
    <p:extLst>
      <p:ext uri="{BB962C8B-B14F-4D97-AF65-F5344CB8AC3E}">
        <p14:creationId xmlns:p14="http://schemas.microsoft.com/office/powerpoint/2010/main" xmlns="" val="186948974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Role of the Tutor</a:t>
            </a:r>
          </a:p>
        </p:txBody>
      </p:sp>
      <p:sp>
        <p:nvSpPr>
          <p:cNvPr id="3" name="Content Placeholder 2"/>
          <p:cNvSpPr>
            <a:spLocks noGrp="1"/>
          </p:cNvSpPr>
          <p:nvPr>
            <p:ph idx="1"/>
          </p:nvPr>
        </p:nvSpPr>
        <p:spPr/>
        <p:txBody>
          <a:bodyPr/>
          <a:lstStyle/>
          <a:p>
            <a:r>
              <a:rPr lang="en-US" dirty="0"/>
              <a:t>The tutor plays a vital and multifaceted role in supporting students' academic learning. Here is an overview of the roles a tutor often plays </a:t>
            </a:r>
            <a:r>
              <a:rPr lang="en-US" dirty="0" smtClean="0"/>
              <a:t>simultaneously.</a:t>
            </a:r>
          </a:p>
          <a:p>
            <a:endParaRPr lang="en-US" dirty="0"/>
          </a:p>
        </p:txBody>
      </p:sp>
    </p:spTree>
    <p:extLst>
      <p:ext uri="{BB962C8B-B14F-4D97-AF65-F5344CB8AC3E}">
        <p14:creationId xmlns:p14="http://schemas.microsoft.com/office/powerpoint/2010/main" xmlns="" val="228329951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990600"/>
            <a:ext cx="7024744" cy="1143000"/>
          </a:xfrm>
        </p:spPr>
        <p:txBody>
          <a:bodyPr>
            <a:normAutofit fontScale="90000"/>
          </a:bodyPr>
          <a:lstStyle/>
          <a:p>
            <a:r>
              <a:rPr lang="en-US" dirty="0" smtClean="0"/>
              <a:t>1. The </a:t>
            </a:r>
            <a:r>
              <a:rPr lang="en-US" dirty="0"/>
              <a:t>Tutor as a Helper</a:t>
            </a:r>
            <a:br>
              <a:rPr lang="en-US" dirty="0"/>
            </a:br>
            <a:endParaRPr lang="en-US" dirty="0"/>
          </a:p>
        </p:txBody>
      </p:sp>
      <p:sp>
        <p:nvSpPr>
          <p:cNvPr id="3" name="Content Placeholder 2"/>
          <p:cNvSpPr>
            <a:spLocks noGrp="1"/>
          </p:cNvSpPr>
          <p:nvPr>
            <p:ph idx="1"/>
          </p:nvPr>
        </p:nvSpPr>
        <p:spPr>
          <a:xfrm>
            <a:off x="1043492" y="1981200"/>
            <a:ext cx="6777317" cy="3851429"/>
          </a:xfrm>
        </p:spPr>
        <p:txBody>
          <a:bodyPr>
            <a:normAutofit fontScale="70000" lnSpcReduction="20000"/>
          </a:bodyPr>
          <a:lstStyle/>
          <a:p>
            <a:pPr marL="0" indent="0">
              <a:buNone/>
            </a:pPr>
            <a:r>
              <a:rPr lang="en-US" sz="2600" dirty="0" smtClean="0"/>
              <a:t>The </a:t>
            </a:r>
            <a:r>
              <a:rPr lang="en-US" sz="2600" dirty="0"/>
              <a:t>tutor's job is to help students to learn and </a:t>
            </a:r>
            <a:r>
              <a:rPr lang="en-US" sz="2600" dirty="0" smtClean="0"/>
              <a:t>solve problem on </a:t>
            </a:r>
            <a:r>
              <a:rPr lang="en-US" sz="2600" dirty="0"/>
              <a:t>their own. Tutors do not just give students answers; rather, they are ready to help the student begin to make progress toward a solution. Tutors understand that learning is a process of comprehension, application, analysis, synthesis and evaluation. To assist in actively becoming involved in the learning process, tutors help tutees to:</a:t>
            </a:r>
          </a:p>
          <a:p>
            <a:pPr marL="0" indent="0">
              <a:buNone/>
            </a:pPr>
            <a:r>
              <a:rPr lang="en-US" sz="2600" dirty="0"/>
              <a:t>•	Know the type of problem being solved.</a:t>
            </a:r>
          </a:p>
          <a:p>
            <a:pPr marL="0" indent="0">
              <a:buNone/>
            </a:pPr>
            <a:r>
              <a:rPr lang="en-US" sz="2600" dirty="0"/>
              <a:t>•	Understand and use the vocabulary of the subject.</a:t>
            </a:r>
          </a:p>
          <a:p>
            <a:pPr marL="0" indent="0">
              <a:buNone/>
            </a:pPr>
            <a:r>
              <a:rPr lang="en-US" sz="2600" dirty="0"/>
              <a:t>•	Practice the application of principles.</a:t>
            </a:r>
          </a:p>
          <a:p>
            <a:pPr marL="0" indent="0">
              <a:buNone/>
            </a:pPr>
            <a:r>
              <a:rPr lang="en-US" sz="2600" dirty="0"/>
              <a:t>•	Realize that all learners make mistakes but that learning from one's mistakes is a very effective way to learn.</a:t>
            </a:r>
          </a:p>
          <a:p>
            <a:pPr marL="0" indent="0">
              <a:buNone/>
            </a:pPr>
            <a:r>
              <a:rPr lang="en-US" sz="2600" dirty="0"/>
              <a:t>•	Perform the work themselves.</a:t>
            </a:r>
          </a:p>
          <a:p>
            <a:pPr marL="0" indent="0">
              <a:buNone/>
            </a:pPr>
            <a:r>
              <a:rPr lang="en-US" sz="2600" dirty="0"/>
              <a:t>•	Verbalize what they have learned.</a:t>
            </a:r>
          </a:p>
          <a:p>
            <a:endParaRPr lang="en-US" dirty="0"/>
          </a:p>
          <a:p>
            <a:endParaRPr lang="en-US" dirty="0"/>
          </a:p>
        </p:txBody>
      </p:sp>
    </p:spTree>
    <p:extLst>
      <p:ext uri="{BB962C8B-B14F-4D97-AF65-F5344CB8AC3E}">
        <p14:creationId xmlns:p14="http://schemas.microsoft.com/office/powerpoint/2010/main" xmlns="" val="16729880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2. The </a:t>
            </a:r>
            <a:r>
              <a:rPr lang="en-US" dirty="0"/>
              <a:t>Tutor as a "Model Student"</a:t>
            </a:r>
          </a:p>
        </p:txBody>
      </p:sp>
      <p:sp>
        <p:nvSpPr>
          <p:cNvPr id="3" name="Content Placeholder 2"/>
          <p:cNvSpPr>
            <a:spLocks noGrp="1"/>
          </p:cNvSpPr>
          <p:nvPr>
            <p:ph idx="1"/>
          </p:nvPr>
        </p:nvSpPr>
        <p:spPr/>
        <p:txBody>
          <a:bodyPr>
            <a:normAutofit lnSpcReduction="10000"/>
          </a:bodyPr>
          <a:lstStyle/>
          <a:p>
            <a:r>
              <a:rPr lang="en-US" dirty="0"/>
              <a:t>Tutors are successful students, </a:t>
            </a:r>
            <a:r>
              <a:rPr lang="en-US" dirty="0" smtClean="0"/>
              <a:t>other than experts</a:t>
            </a:r>
            <a:r>
              <a:rPr lang="en-US" dirty="0"/>
              <a:t>. Tutors demonstrate the thinking, study skills and problem solving skills necessary to learn new information. Since tutors are successful learners, tutors exemplify the behaviors of a model student. They must assess the areas where a student may need additional assistance and take the time to share tips and strategies that work.</a:t>
            </a:r>
          </a:p>
        </p:txBody>
      </p:sp>
    </p:spTree>
    <p:extLst>
      <p:ext uri="{BB962C8B-B14F-4D97-AF65-F5344CB8AC3E}">
        <p14:creationId xmlns:p14="http://schemas.microsoft.com/office/powerpoint/2010/main" xmlns="" val="174656041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smtClean="0"/>
              <a:t>3. The </a:t>
            </a:r>
            <a:r>
              <a:rPr lang="en-US" dirty="0"/>
              <a:t>Tutor as a Learning Center Employee</a:t>
            </a:r>
          </a:p>
        </p:txBody>
      </p:sp>
      <p:sp>
        <p:nvSpPr>
          <p:cNvPr id="3" name="Content Placeholder 2"/>
          <p:cNvSpPr>
            <a:spLocks noGrp="1"/>
          </p:cNvSpPr>
          <p:nvPr>
            <p:ph idx="1"/>
          </p:nvPr>
        </p:nvSpPr>
        <p:spPr/>
        <p:txBody>
          <a:bodyPr>
            <a:normAutofit lnSpcReduction="10000"/>
          </a:bodyPr>
          <a:lstStyle/>
          <a:p>
            <a:r>
              <a:rPr lang="en-US" dirty="0"/>
              <a:t>As a Learning Center employee, tutors help to preserve the reputation of the Learning Centers. Tutors are responsible for explaining the center's policies to the students utilizing the center. During the semester tutors should report any problems or concerns to the Learning Center Director. Tutors are respectful to the students, learning center staff as well as the faculty and administration.</a:t>
            </a:r>
          </a:p>
        </p:txBody>
      </p:sp>
    </p:spTree>
    <p:extLst>
      <p:ext uri="{BB962C8B-B14F-4D97-AF65-F5344CB8AC3E}">
        <p14:creationId xmlns:p14="http://schemas.microsoft.com/office/powerpoint/2010/main" xmlns="" val="140672095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gn="ctr"/>
            <a:r>
              <a:rPr lang="en-US" dirty="0"/>
              <a:t>ROLES AND RESPONSIBILITIES OF THE TUTOR</a:t>
            </a:r>
          </a:p>
        </p:txBody>
      </p:sp>
      <p:sp>
        <p:nvSpPr>
          <p:cNvPr id="3" name="Content Placeholder 2"/>
          <p:cNvSpPr>
            <a:spLocks noGrp="1"/>
          </p:cNvSpPr>
          <p:nvPr>
            <p:ph idx="1"/>
          </p:nvPr>
        </p:nvSpPr>
        <p:spPr/>
        <p:txBody>
          <a:bodyPr>
            <a:normAutofit fontScale="92500"/>
          </a:bodyPr>
          <a:lstStyle/>
          <a:p>
            <a:r>
              <a:rPr lang="en-US" dirty="0"/>
              <a:t>It is expected that tutors are supportive of the concepts </a:t>
            </a:r>
            <a:r>
              <a:rPr lang="en-US" dirty="0" smtClean="0"/>
              <a:t>and </a:t>
            </a:r>
            <a:r>
              <a:rPr lang="en-US" dirty="0"/>
              <a:t>the self-directed approach as an effective method for learning and that they recognize the place of the tutorial as a forum for students to integrate information, obtain guidance and feedback. The tutor is the facilitator of the tutorial process. The tutor is not a content expert but guides the group, ensures the participation of all the members and keeps it </a:t>
            </a:r>
            <a:r>
              <a:rPr lang="en-US" dirty="0" smtClean="0"/>
              <a:t>going successfully.</a:t>
            </a:r>
            <a:endParaRPr lang="en-US" dirty="0"/>
          </a:p>
        </p:txBody>
      </p:sp>
    </p:spTree>
    <p:extLst>
      <p:ext uri="{BB962C8B-B14F-4D97-AF65-F5344CB8AC3E}">
        <p14:creationId xmlns:p14="http://schemas.microsoft.com/office/powerpoint/2010/main" xmlns="" val="14685442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Tutor responsibilities include:</a:t>
            </a:r>
          </a:p>
        </p:txBody>
      </p:sp>
      <p:sp>
        <p:nvSpPr>
          <p:cNvPr id="3" name="Content Placeholder 2"/>
          <p:cNvSpPr>
            <a:spLocks noGrp="1"/>
          </p:cNvSpPr>
          <p:nvPr>
            <p:ph idx="1"/>
          </p:nvPr>
        </p:nvSpPr>
        <p:spPr/>
        <p:txBody>
          <a:bodyPr>
            <a:normAutofit fontScale="92500" lnSpcReduction="10000"/>
          </a:bodyPr>
          <a:lstStyle/>
          <a:p>
            <a:pPr marL="0" indent="0">
              <a:buNone/>
            </a:pPr>
            <a:r>
              <a:rPr lang="en-US" dirty="0" smtClean="0"/>
              <a:t>1. Attending </a:t>
            </a:r>
            <a:r>
              <a:rPr lang="en-US" dirty="0"/>
              <a:t>orientation sessions and regular meetings arranged for tutors.</a:t>
            </a:r>
          </a:p>
          <a:p>
            <a:pPr marL="0" indent="0">
              <a:buNone/>
            </a:pPr>
            <a:r>
              <a:rPr lang="en-US" dirty="0"/>
              <a:t>2. In consultation with group members determining when and where tutorials will take place.</a:t>
            </a:r>
          </a:p>
          <a:p>
            <a:pPr marL="0" indent="0">
              <a:buNone/>
            </a:pPr>
            <a:r>
              <a:rPr lang="en-US" dirty="0"/>
              <a:t>3. Identifying one person(s) to make the necessary room bookings and keep members of the group informed of administrative details.</a:t>
            </a:r>
          </a:p>
          <a:p>
            <a:pPr marL="0" indent="0">
              <a:buNone/>
            </a:pPr>
            <a:r>
              <a:rPr lang="en-US" dirty="0"/>
              <a:t>4. Determining the group rules and structure of tutorials.</a:t>
            </a:r>
          </a:p>
        </p:txBody>
      </p:sp>
    </p:spTree>
    <p:extLst>
      <p:ext uri="{BB962C8B-B14F-4D97-AF65-F5344CB8AC3E}">
        <p14:creationId xmlns:p14="http://schemas.microsoft.com/office/powerpoint/2010/main" xmlns="" val="706376863"/>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ustin">
  <a:themeElements>
    <a:clrScheme name="Austin">
      <a:dk1>
        <a:sysClr val="windowText" lastClr="000000"/>
      </a:dk1>
      <a:lt1>
        <a:sysClr val="window" lastClr="FFFFFF"/>
      </a:lt1>
      <a:dk2>
        <a:srgbClr val="3E3D2D"/>
      </a:dk2>
      <a:lt2>
        <a:srgbClr val="CAF278"/>
      </a:lt2>
      <a:accent1>
        <a:srgbClr val="94C600"/>
      </a:accent1>
      <a:accent2>
        <a:srgbClr val="71685A"/>
      </a:accent2>
      <a:accent3>
        <a:srgbClr val="FF6700"/>
      </a:accent3>
      <a:accent4>
        <a:srgbClr val="909465"/>
      </a:accent4>
      <a:accent5>
        <a:srgbClr val="956B43"/>
      </a:accent5>
      <a:accent6>
        <a:srgbClr val="FEA022"/>
      </a:accent6>
      <a:hlink>
        <a:srgbClr val="E68200"/>
      </a:hlink>
      <a:folHlink>
        <a:srgbClr val="FFA94A"/>
      </a:folHlink>
    </a:clrScheme>
    <a:fontScheme name="Austin">
      <a:maj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Austin">
      <a:fillStyleLst>
        <a:solidFill>
          <a:schemeClr val="phClr"/>
        </a:solidFill>
        <a:gradFill rotWithShape="1">
          <a:gsLst>
            <a:gs pos="0">
              <a:schemeClr val="phClr">
                <a:tint val="20000"/>
                <a:satMod val="180000"/>
                <a:lumMod val="98000"/>
              </a:schemeClr>
            </a:gs>
            <a:gs pos="40000">
              <a:schemeClr val="phClr">
                <a:tint val="30000"/>
                <a:satMod val="260000"/>
                <a:lumMod val="84000"/>
              </a:schemeClr>
            </a:gs>
            <a:gs pos="100000">
              <a:schemeClr val="phClr">
                <a:tint val="100000"/>
                <a:satMod val="110000"/>
                <a:lumMod val="100000"/>
              </a:schemeClr>
            </a:gs>
          </a:gsLst>
          <a:lin ang="5040000" scaled="1"/>
        </a:gradFill>
        <a:gradFill rotWithShape="1">
          <a:gsLst>
            <a:gs pos="0">
              <a:schemeClr val="phClr"/>
            </a:gs>
            <a:gs pos="100000">
              <a:schemeClr val="phClr">
                <a:shade val="75000"/>
                <a:satMod val="120000"/>
                <a:lumMod val="90000"/>
              </a:schemeClr>
            </a:gs>
          </a:gsLst>
          <a:lin ang="5400000" scaled="0"/>
        </a:gradFill>
      </a:fillStyleLst>
      <a:lnStyleLst>
        <a:ln w="9525" cap="flat" cmpd="sng" algn="ctr">
          <a:solidFill>
            <a:schemeClr val="phClr"/>
          </a:solidFill>
          <a:prstDash val="solid"/>
        </a:ln>
        <a:ln w="15875" cap="flat" cmpd="sng" algn="ctr">
          <a:solidFill>
            <a:schemeClr val="phClr"/>
          </a:solidFill>
          <a:prstDash val="solid"/>
        </a:ln>
        <a:ln w="22225" cap="flat" cmpd="sng" algn="ctr">
          <a:solidFill>
            <a:schemeClr val="phClr"/>
          </a:solidFill>
          <a:prstDash val="solid"/>
        </a:ln>
      </a:lnStyleLst>
      <a:effectStyleLst>
        <a:effectStyle>
          <a:effectLst/>
        </a:effectStyle>
        <a:effectStyle>
          <a:effectLst>
            <a:outerShdw blurRad="50800" dist="25400" dir="5400000" rotWithShape="0">
              <a:srgbClr val="000000">
                <a:alpha val="28000"/>
              </a:srgbClr>
            </a:outerShdw>
          </a:effectLst>
          <a:scene3d>
            <a:camera prst="orthographicFront">
              <a:rot lat="0" lon="0" rev="0"/>
            </a:camera>
            <a:lightRig rig="threePt" dir="tl">
              <a:rot lat="0" lon="0" rev="20400000"/>
            </a:lightRig>
          </a:scene3d>
          <a:sp3d>
            <a:bevelT w="50800" h="12700" prst="softRound"/>
          </a:sp3d>
        </a:effectStyle>
        <a:effectStyle>
          <a:effectLst>
            <a:outerShdw blurRad="44450" dist="50800" dir="5400000" sx="96000" rotWithShape="0">
              <a:srgbClr val="000000">
                <a:alpha val="34000"/>
              </a:srgbClr>
            </a:outerShdw>
          </a:effectLst>
          <a:scene3d>
            <a:camera prst="orthographicFront">
              <a:rot lat="0" lon="0" rev="0"/>
            </a:camera>
            <a:lightRig rig="threePt" dir="tl">
              <a:rot lat="0" lon="0" rev="20400000"/>
            </a:lightRig>
          </a:scene3d>
          <a:sp3d contourW="15875" prstMaterial="metal">
            <a:bevelT w="101600" h="25400" prst="softRound"/>
            <a:contourClr>
              <a:schemeClr val="phClr">
                <a:shade val="30000"/>
              </a:schemeClr>
            </a:contourClr>
          </a:sp3d>
        </a:effectStyle>
      </a:effectStyleLst>
      <a:bgFillStyleLst>
        <a:solidFill>
          <a:schemeClr val="phClr"/>
        </a:solidFill>
        <a:gradFill rotWithShape="1">
          <a:gsLst>
            <a:gs pos="0">
              <a:schemeClr val="phClr">
                <a:shade val="94000"/>
                <a:satMod val="114000"/>
                <a:lumMod val="96000"/>
              </a:schemeClr>
            </a:gs>
            <a:gs pos="62000">
              <a:schemeClr val="phClr">
                <a:tint val="92000"/>
                <a:shade val="66000"/>
                <a:satMod val="110000"/>
                <a:lumMod val="80000"/>
              </a:schemeClr>
            </a:gs>
            <a:gs pos="100000">
              <a:schemeClr val="phClr">
                <a:tint val="89000"/>
                <a:shade val="62000"/>
                <a:satMod val="110000"/>
                <a:lumMod val="72000"/>
              </a:schemeClr>
            </a:gs>
          </a:gsLst>
          <a:lin ang="5400000" scaled="0"/>
        </a:gradFill>
        <a:blipFill rotWithShape="1">
          <a:blip xmlns:r="http://schemas.openxmlformats.org/officeDocument/2006/relationships" r:embed="rId1">
            <a:duotone>
              <a:schemeClr val="phClr">
                <a:tint val="80000"/>
                <a:shade val="58000"/>
              </a:schemeClr>
              <a:schemeClr val="phClr">
                <a:tint val="73000"/>
                <a:shade val="68000"/>
                <a:satMod val="15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Austin</Template>
  <TotalTime>179</TotalTime>
  <Words>831</Words>
  <Application>Microsoft Office PowerPoint</Application>
  <PresentationFormat>On-screen Show (4:3)</PresentationFormat>
  <Paragraphs>57</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Austin</vt:lpstr>
      <vt:lpstr>Tutor </vt:lpstr>
      <vt:lpstr>Tutor</vt:lpstr>
      <vt:lpstr>Tutoring</vt:lpstr>
      <vt:lpstr>Role of the Tutor</vt:lpstr>
      <vt:lpstr>1. The Tutor as a Helper </vt:lpstr>
      <vt:lpstr>2. The Tutor as a "Model Student"</vt:lpstr>
      <vt:lpstr>3. The Tutor as a Learning Center Employee</vt:lpstr>
      <vt:lpstr>ROLES AND RESPONSIBILITIES OF THE TUTOR</vt:lpstr>
      <vt:lpstr>Tutor responsibilities include:</vt:lpstr>
      <vt:lpstr>Tutor Skills include:</vt:lpstr>
      <vt:lpstr>Tutor Skills include:</vt:lpstr>
      <vt:lpstr>Tutor Skills include:</vt:lpstr>
      <vt:lpstr>Tutor Skills include:</vt:lpstr>
      <vt:lpstr>Tutor Skills include:</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TRAINING OF TUTORS: OBJECTIVES, RESPONSIBILITIES AND CONTENT </dc:title>
  <dc:creator>Areeba Sharif</dc:creator>
  <cp:lastModifiedBy>ApnaITcenter</cp:lastModifiedBy>
  <cp:revision>24</cp:revision>
  <dcterms:created xsi:type="dcterms:W3CDTF">2006-08-16T00:00:00Z</dcterms:created>
  <dcterms:modified xsi:type="dcterms:W3CDTF">2020-04-03T14:49:57Z</dcterms:modified>
</cp:coreProperties>
</file>